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pPr>
              <a:defRPr sz="4400" b="1">
                <a:solidFill>
                  <a:srgbClr val="171C8E"/>
                </a:solidFill>
              </a:defRPr>
            </a:pPr>
            <a:r>
              <a:t>Orange - Appel d'offres CAC 2025</a:t>
            </a:r>
          </a:p>
        </p:txBody>
      </p:sp>
      <p:sp>
        <p:nvSpPr>
          <p:cNvPr id="3" name="Subtitle 2"/>
          <p:cNvSpPr>
            <a:spLocks noGrp="1"/>
          </p:cNvSpPr>
          <p:nvPr>
            <p:ph type="subTitle" idx="1"/>
          </p:nvPr>
        </p:nvSpPr>
        <p:spPr/>
        <p:txBody>
          <a:bodyPr/>
          <a:lstStyle/>
          <a:p>
            <a:pPr>
              <a:defRPr sz="2400" i="1">
                <a:solidFill>
                  <a:srgbClr val="808080"/>
                </a:solidFill>
              </a:defRPr>
            </a:pPr>
            <a:r>
              <a:t>Proposition d'Audit par Forvis Mazars, 2027-2032</a:t>
            </a:r>
          </a:p>
        </p:txBody>
      </p:sp>
      <p:pic>
        <p:nvPicPr>
          <p:cNvPr id="4" name="Picture 3" descr="orange-hero.jpg"/>
          <p:cNvPicPr>
            <a:picLocks noChangeAspect="1"/>
          </p:cNvPicPr>
          <p:nvPr/>
        </p:nvPicPr>
        <p:blipFill>
          <a:blip r:embed="rId2"/>
          <a:stretch>
            <a:fillRect/>
          </a:stretch>
        </p:blipFill>
        <p:spPr>
          <a:xfrm>
            <a:off x="457200" y="1371600"/>
            <a:ext cx="8229600" cy="3657600"/>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Organizational Structure And Systems</a:t>
            </a:r>
          </a:p>
        </p:txBody>
      </p:sp>
      <p:sp>
        <p:nvSpPr>
          <p:cNvPr id="3" name="Content Placeholder 2"/>
          <p:cNvSpPr>
            <a:spLocks noGrp="1"/>
          </p:cNvSpPr>
          <p:nvPr>
            <p:ph idx="1"/>
          </p:nvPr>
        </p:nvSpPr>
        <p:spPr/>
        <p:txBody>
          <a:bodyPr/>
          <a:lstStyle/>
          <a:p/>
          <a:p>
            <a:pPr>
              <a:defRPr sz="2000" b="1">
                <a:solidFill>
                  <a:srgbClr val="171C8E"/>
                </a:solidFill>
              </a:defRPr>
            </a:pPr>
            <a:r>
              <a:t>Analyse de l'Organisation et des Systèmes</a:t>
            </a:r>
          </a:p>
          <a:p>
            <a:pPr>
              <a:defRPr sz="1800" b="1">
                <a:solidFill>
                  <a:srgbClr val="171C8E"/>
                </a:solidFill>
              </a:defRPr>
            </a:pPr>
            <a:r>
              <a:t>Organisation du Groupe</a:t>
            </a:r>
          </a:p>
          <a:p>
            <a:pPr>
              <a:defRPr sz="1600" b="1">
                <a:solidFill>
                  <a:srgbClr val="171C8E"/>
                </a:solidFill>
              </a:defRPr>
            </a:pPr>
            <a:r>
              <a:t>Structure Corporate</a:t>
            </a:r>
          </a:p>
          <a:p>
            <a:pPr lvl="1">
              <a:defRPr sz="1400"/>
            </a:pPr>
            <a:r>
              <a:t>• Organisation matricielle</a:t>
            </a:r>
          </a:p>
          <a:p>
            <a:pPr lvl="1">
              <a:defRPr sz="1400"/>
            </a:pPr>
            <a:r>
              <a:t>• Divisions opérationnelles par région</a:t>
            </a:r>
          </a:p>
          <a:p>
            <a:pPr lvl="1">
              <a:defRPr sz="1400"/>
            </a:pPr>
            <a:r>
              <a:t>• Fonctions support centralisées</a:t>
            </a:r>
          </a:p>
          <a:p>
            <a:pPr lvl="1">
              <a:defRPr sz="1400"/>
            </a:pPr>
            <a:r>
              <a:t>• Centres d'excellence spécialisés</a:t>
            </a:r>
          </a:p>
          <a:p>
            <a:pPr>
              <a:defRPr sz="1600" b="1">
                <a:solidFill>
                  <a:srgbClr val="171C8E"/>
                </a:solidFill>
              </a:defRPr>
            </a:pPr>
            <a:r>
              <a:t>Gouvernance</a:t>
            </a:r>
          </a:p>
          <a:p>
            <a:pPr lvl="1">
              <a:defRPr sz="1400"/>
            </a:pPr>
            <a:r>
              <a:t>• Conseil d'administration</a:t>
            </a:r>
          </a:p>
          <a:p>
            <a:pPr lvl="1">
              <a:defRPr sz="1400"/>
            </a:pPr>
            <a:r>
              <a:t>• Comités spécialisés</a:t>
            </a:r>
          </a:p>
          <a:p>
            <a:pPr lvl="1">
              <a:defRPr sz="1400"/>
            </a:pPr>
            <a:r>
              <a:t>• Direction générale</a:t>
            </a:r>
          </a:p>
          <a:p>
            <a:pPr lvl="1">
              <a:defRPr sz="1400"/>
            </a:pPr>
            <a:r>
              <a:t>• Management local</a:t>
            </a:r>
          </a:p>
          <a:p>
            <a:pPr>
              <a:defRPr sz="1800" b="1">
                <a:solidFill>
                  <a:srgbClr val="171C8E"/>
                </a:solidFill>
              </a:defRPr>
            </a:pPr>
            <a:r>
              <a:t>Systèmes d'Information</a:t>
            </a:r>
          </a:p>
          <a:p>
            <a:pPr>
              <a:defRPr sz="1600" b="1">
                <a:solidFill>
                  <a:srgbClr val="171C8E"/>
                </a:solidFill>
              </a:defRPr>
            </a:pPr>
            <a:r>
              <a:t>Architecture SI</a:t>
            </a:r>
          </a:p>
          <a:p>
            <a:pPr lvl="1">
              <a:defRPr sz="1400"/>
            </a:pPr>
            <a:r>
              <a:t>• Systèmes centraux (Core Systems)</a:t>
            </a:r>
          </a:p>
          <a:p>
            <a:pPr lvl="1">
              <a:defRPr sz="1400"/>
            </a:pPr>
            <a:r>
              <a:t>• Applications métiers</a:t>
            </a:r>
          </a:p>
          <a:p>
            <a:pPr lvl="1">
              <a:defRPr sz="1400"/>
            </a:pPr>
            <a:r>
              <a:t>• Outils collaboratifs</a:t>
            </a:r>
          </a:p>
          <a:p>
            <a:pPr lvl="1">
              <a:defRPr sz="1400"/>
            </a:pPr>
            <a:r>
              <a:t>• Infrastructure cloud</a:t>
            </a:r>
          </a:p>
          <a:p>
            <a:pPr>
              <a:defRPr sz="1600" b="1">
                <a:solidFill>
                  <a:srgbClr val="171C8E"/>
                </a:solidFill>
              </a:defRPr>
            </a:pPr>
            <a:r>
              <a:t>Transformation Digitale</a:t>
            </a:r>
          </a:p>
          <a:p>
            <a:pPr lvl="1">
              <a:defRPr sz="1400"/>
            </a:pPr>
            <a:r>
              <a:t>• Modernisation des systèmes legacy</a:t>
            </a:r>
          </a:p>
          <a:p>
            <a:pPr lvl="1">
              <a:defRPr sz="1400"/>
            </a:pPr>
            <a:r>
              <a:t>• Adoption du cloud computing</a:t>
            </a:r>
          </a:p>
          <a:p>
            <a:pPr lvl="1">
              <a:defRPr sz="1400"/>
            </a:pPr>
            <a:r>
              <a:t>• Automatisation des processus</a:t>
            </a:r>
          </a:p>
          <a:p>
            <a:pPr lvl="1">
              <a:defRPr sz="1400"/>
            </a:pPr>
            <a:r>
              <a:t>• Intelligence artificielle et analytics</a:t>
            </a:r>
          </a:p>
          <a:p>
            <a:pPr>
              <a:defRPr sz="1800" b="1">
                <a:solidFill>
                  <a:srgbClr val="171C8E"/>
                </a:solidFill>
              </a:defRPr>
            </a:pPr>
            <a:r>
              <a:t>Processus Opérationnels</a:t>
            </a:r>
          </a:p>
          <a:p>
            <a:pPr>
              <a:defRPr sz="1600" b="1">
                <a:solidFill>
                  <a:srgbClr val="171C8E"/>
                </a:solidFill>
              </a:defRPr>
            </a:pPr>
            <a:r>
              <a:t>Processus Clés</a:t>
            </a:r>
          </a:p>
          <a:p>
            <a:pPr lvl="1">
              <a:defRPr sz="1400"/>
            </a:pPr>
            <a:r>
              <a:t>• Gestion de la relation client</a:t>
            </a:r>
          </a:p>
          <a:p>
            <a:pPr lvl="1">
              <a:defRPr sz="1400"/>
            </a:pPr>
            <a:r>
              <a:t>• Facturation et revenue assurance</a:t>
            </a:r>
          </a:p>
          <a:p>
            <a:pPr lvl="1">
              <a:defRPr sz="1400"/>
            </a:pPr>
            <a:r>
              <a:t>• Exploitation réseau</a:t>
            </a:r>
          </a:p>
          <a:p>
            <a:pPr lvl="1">
              <a:defRPr sz="1400"/>
            </a:pPr>
            <a:r>
              <a:t>• Développement produit</a:t>
            </a:r>
          </a:p>
          <a:p>
            <a:pPr>
              <a:defRPr sz="1600" b="1">
                <a:solidFill>
                  <a:srgbClr val="171C8E"/>
                </a:solidFill>
              </a:defRPr>
            </a:pPr>
            <a:r>
              <a:t>Contrôles Internes</a:t>
            </a:r>
          </a:p>
          <a:p>
            <a:pPr lvl="1">
              <a:defRPr sz="1400"/>
            </a:pPr>
            <a:r>
              <a:t>• Cartographie des risques</a:t>
            </a:r>
          </a:p>
          <a:p>
            <a:pPr lvl="1">
              <a:defRPr sz="1400"/>
            </a:pPr>
            <a:r>
              <a:t>• Contrôles automatisés</a:t>
            </a:r>
          </a:p>
          <a:p>
            <a:pPr lvl="1">
              <a:defRPr sz="1400"/>
            </a:pPr>
            <a:r>
              <a:t>• Surveillance continue</a:t>
            </a:r>
          </a:p>
          <a:p>
            <a:pPr lvl="1">
              <a:defRPr sz="1400"/>
            </a:pPr>
            <a:r>
              <a:t>• Reporting intégré</a:t>
            </a:r>
          </a:p>
          <a:p>
            <a:pPr>
              <a:defRPr sz="1800" b="1">
                <a:solidFill>
                  <a:srgbClr val="171C8E"/>
                </a:solidFill>
              </a:defRPr>
            </a:pPr>
            <a:r>
              <a:t>Ressources Humaines</a:t>
            </a:r>
          </a:p>
          <a:p>
            <a:pPr>
              <a:defRPr sz="1600" b="1">
                <a:solidFill>
                  <a:srgbClr val="171C8E"/>
                </a:solidFill>
              </a:defRPr>
            </a:pPr>
            <a:r>
              <a:t>Organisation des Équipes</a:t>
            </a:r>
          </a:p>
          <a:p>
            <a:pPr lvl="1">
              <a:defRPr sz="1400"/>
            </a:pPr>
            <a:r>
              <a:t>• Structure hiérarchique</a:t>
            </a:r>
          </a:p>
          <a:p>
            <a:pPr lvl="1">
              <a:defRPr sz="1400"/>
            </a:pPr>
            <a:r>
              <a:t>• Centres de compétences</a:t>
            </a:r>
          </a:p>
          <a:p>
            <a:pPr lvl="1">
              <a:defRPr sz="1400"/>
            </a:pPr>
            <a:r>
              <a:t>• Équipes projet</a:t>
            </a:r>
          </a:p>
          <a:p>
            <a:pPr lvl="1">
              <a:defRPr sz="1400"/>
            </a:pPr>
            <a:r>
              <a:t>• Communautés d'expertise</a:t>
            </a:r>
          </a:p>
          <a:p>
            <a:pPr>
              <a:defRPr sz="1600" b="1">
                <a:solidFill>
                  <a:srgbClr val="171C8E"/>
                </a:solidFill>
              </a:defRPr>
            </a:pPr>
            <a:r>
              <a:t>Gestion des Talents</a:t>
            </a:r>
          </a:p>
          <a:p>
            <a:pPr lvl="1">
              <a:defRPr sz="1400"/>
            </a:pPr>
            <a:r>
              <a:t>• Formation continue</a:t>
            </a:r>
          </a:p>
          <a:p>
            <a:pPr lvl="1">
              <a:defRPr sz="1400"/>
            </a:pPr>
            <a:r>
              <a:t>• Développement des compétences</a:t>
            </a:r>
          </a:p>
          <a:p>
            <a:pPr lvl="1">
              <a:defRPr sz="1400"/>
            </a:pPr>
            <a:r>
              <a:t>• Gestion des carrières</a:t>
            </a:r>
          </a:p>
          <a:p>
            <a:pPr lvl="1">
              <a:defRPr sz="1400"/>
            </a:pPr>
            <a:r>
              <a:t>• Mobilité interne</a:t>
            </a:r>
          </a:p>
          <a:p>
            <a:pPr>
              <a:defRPr sz="1800" b="1">
                <a:solidFill>
                  <a:srgbClr val="171C8E"/>
                </a:solidFill>
              </a:defRPr>
            </a:pPr>
            <a:r>
              <a:t>Systèmes de Management</a:t>
            </a:r>
          </a:p>
          <a:p>
            <a:pPr>
              <a:defRPr sz="1600" b="1">
                <a:solidFill>
                  <a:srgbClr val="171C8E"/>
                </a:solidFill>
              </a:defRPr>
            </a:pPr>
            <a:r>
              <a:t>Qualité et Performance</a:t>
            </a:r>
          </a:p>
          <a:p>
            <a:pPr lvl="1">
              <a:defRPr sz="1400"/>
            </a:pPr>
            <a:r>
              <a:t>• Indicateurs clés de performance</a:t>
            </a:r>
          </a:p>
          <a:p>
            <a:pPr lvl="1">
              <a:defRPr sz="1400"/>
            </a:pPr>
            <a:r>
              <a:t>• Tableaux de bord</a:t>
            </a:r>
          </a:p>
          <a:p>
            <a:pPr lvl="1">
              <a:defRPr sz="1400"/>
            </a:pPr>
            <a:r>
              <a:t>• Revues de performance</a:t>
            </a:r>
          </a:p>
          <a:p>
            <a:pPr lvl="1">
              <a:defRPr sz="1400"/>
            </a:pPr>
            <a:r>
              <a:t>• Amélioration continue</a:t>
            </a:r>
          </a:p>
          <a:p>
            <a:pPr>
              <a:defRPr sz="1600" b="1">
                <a:solidFill>
                  <a:srgbClr val="171C8E"/>
                </a:solidFill>
              </a:defRPr>
            </a:pPr>
            <a:r>
              <a:t>Gestion des Risques</a:t>
            </a:r>
          </a:p>
          <a:p>
            <a:pPr lvl="1">
              <a:defRPr sz="1400"/>
            </a:pPr>
            <a:r>
              <a:t>• Identification des risques</a:t>
            </a:r>
          </a:p>
          <a:p>
            <a:pPr lvl="1">
              <a:defRPr sz="1400"/>
            </a:pPr>
            <a:r>
              <a:t>• Évaluation et traitement</a:t>
            </a:r>
          </a:p>
          <a:p>
            <a:pPr lvl="1">
              <a:defRPr sz="1400"/>
            </a:pPr>
            <a:r>
              <a:t>• Surveillance et contrôle</a:t>
            </a:r>
          </a:p>
          <a:p>
            <a:pPr lvl="1">
              <a:defRPr sz="1400"/>
            </a:pPr>
            <a:r>
              <a:t>• Reporting et communication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Risk Environment And Audit Implications</a:t>
            </a:r>
          </a:p>
        </p:txBody>
      </p:sp>
      <p:sp>
        <p:nvSpPr>
          <p:cNvPr id="3" name="Content Placeholder 2"/>
          <p:cNvSpPr>
            <a:spLocks noGrp="1"/>
          </p:cNvSpPr>
          <p:nvPr>
            <p:ph idx="1"/>
          </p:nvPr>
        </p:nvSpPr>
        <p:spPr/>
        <p:txBody>
          <a:bodyPr/>
          <a:lstStyle/>
          <a:p/>
          <a:p>
            <a:pPr>
              <a:defRPr sz="2000" b="1">
                <a:solidFill>
                  <a:srgbClr val="171C8E"/>
                </a:solidFill>
              </a:defRPr>
            </a:pPr>
            <a:r>
              <a:t>Analyse des Enjeux et Approche d'Audit</a:t>
            </a:r>
          </a:p>
          <a:p>
            <a:pPr>
              <a:defRPr sz="1800" b="1">
                <a:solidFill>
                  <a:srgbClr val="171C8E"/>
                </a:solidFill>
              </a:defRPr>
            </a:pPr>
            <a:r>
              <a:t>Analyse des Risques</a:t>
            </a:r>
          </a:p>
          <a:p>
            <a:pPr>
              <a:defRPr sz="1600" b="1">
                <a:solidFill>
                  <a:srgbClr val="171C8E"/>
                </a:solidFill>
              </a:defRPr>
            </a:pPr>
            <a:r>
              <a:t>Risques Stratégiques</a:t>
            </a:r>
          </a:p>
          <a:p>
            <a:pPr lvl="1">
              <a:defRPr sz="1400"/>
            </a:pPr>
            <a:r>
              <a:t>• Évolution du marché des télécommunications</a:t>
            </a:r>
          </a:p>
          <a:p>
            <a:pPr lvl="1">
              <a:defRPr sz="1400"/>
            </a:pPr>
            <a:r>
              <a:t>• Concurrence et disruption technologique</a:t>
            </a:r>
          </a:p>
          <a:p>
            <a:pPr lvl="1">
              <a:defRPr sz="1400"/>
            </a:pPr>
            <a:r>
              <a:t>• Investissements stratégiques</a:t>
            </a:r>
          </a:p>
          <a:p>
            <a:pPr lvl="1">
              <a:defRPr sz="1400"/>
            </a:pPr>
            <a:r>
              <a:t>• Fusion et acquisition</a:t>
            </a:r>
          </a:p>
          <a:p>
            <a:pPr>
              <a:defRPr sz="1600" b="1">
                <a:solidFill>
                  <a:srgbClr val="171C8E"/>
                </a:solidFill>
              </a:defRPr>
            </a:pPr>
            <a:r>
              <a:t>Risques Opérationnels</a:t>
            </a:r>
          </a:p>
          <a:p>
            <a:pPr lvl="1">
              <a:defRPr sz="1400"/>
            </a:pPr>
            <a:r>
              <a:t>• Continuité des services</a:t>
            </a:r>
          </a:p>
          <a:p>
            <a:pPr lvl="1">
              <a:defRPr sz="1400"/>
            </a:pPr>
            <a:r>
              <a:t>• Sécurité des réseaux</a:t>
            </a:r>
          </a:p>
          <a:p>
            <a:pPr lvl="1">
              <a:defRPr sz="1400"/>
            </a:pPr>
            <a:r>
              <a:t>• Performance des systèmes</a:t>
            </a:r>
          </a:p>
          <a:p>
            <a:pPr lvl="1">
              <a:defRPr sz="1400"/>
            </a:pPr>
            <a:r>
              <a:t>• Gestion des fournisseurs</a:t>
            </a:r>
          </a:p>
          <a:p>
            <a:pPr>
              <a:defRPr sz="1800" b="1">
                <a:solidFill>
                  <a:srgbClr val="171C8E"/>
                </a:solidFill>
              </a:defRPr>
            </a:pPr>
            <a:r>
              <a:t>Environnement de Contrôle</a:t>
            </a:r>
          </a:p>
          <a:p>
            <a:pPr>
              <a:defRPr sz="1600" b="1">
                <a:solidFill>
                  <a:srgbClr val="171C8E"/>
                </a:solidFill>
              </a:defRPr>
            </a:pPr>
            <a:r>
              <a:t>Cadre de Contrôle</a:t>
            </a:r>
          </a:p>
          <a:p>
            <a:pPr lvl="1">
              <a:defRPr sz="1400"/>
            </a:pPr>
            <a:r>
              <a:t>• Politique de gestion des risques</a:t>
            </a:r>
          </a:p>
          <a:p>
            <a:pPr lvl="1">
              <a:defRPr sz="1400"/>
            </a:pPr>
            <a:r>
              <a:t>• Procédures de contrôle interne</a:t>
            </a:r>
          </a:p>
          <a:p>
            <a:pPr lvl="1">
              <a:defRPr sz="1400"/>
            </a:pPr>
            <a:r>
              <a:t>• Surveillance continue</a:t>
            </a:r>
          </a:p>
          <a:p>
            <a:pPr lvl="1">
              <a:defRPr sz="1400"/>
            </a:pPr>
            <a:r>
              <a:t>• Reporting et documentation</a:t>
            </a:r>
          </a:p>
          <a:p>
            <a:pPr>
              <a:defRPr sz="1600" b="1">
                <a:solidFill>
                  <a:srgbClr val="171C8E"/>
                </a:solidFill>
              </a:defRPr>
            </a:pPr>
            <a:r>
              <a:t>Gouvernance des Risques</a:t>
            </a:r>
          </a:p>
          <a:p>
            <a:pPr lvl="1">
              <a:defRPr sz="1400"/>
            </a:pPr>
            <a:r>
              <a:t>• Comité des risques</a:t>
            </a:r>
          </a:p>
          <a:p>
            <a:pPr lvl="1">
              <a:defRPr sz="1400"/>
            </a:pPr>
            <a:r>
              <a:t>• Rôles et responsabilités</a:t>
            </a:r>
          </a:p>
          <a:p>
            <a:pPr lvl="1">
              <a:defRPr sz="1400"/>
            </a:pPr>
            <a:r>
              <a:t>• Communication des risques</a:t>
            </a:r>
          </a:p>
          <a:p>
            <a:pPr lvl="1">
              <a:defRPr sz="1400"/>
            </a:pPr>
            <a:r>
              <a:t>• Plans d'action et suivi</a:t>
            </a:r>
          </a:p>
          <a:p>
            <a:pPr>
              <a:defRPr sz="1800" b="1">
                <a:solidFill>
                  <a:srgbClr val="171C8E"/>
                </a:solidFill>
              </a:defRPr>
            </a:pPr>
            <a:r>
              <a:t>Implications pour l'Audit</a:t>
            </a:r>
          </a:p>
          <a:p>
            <a:pPr>
              <a:defRPr sz="1600" b="1">
                <a:solidFill>
                  <a:srgbClr val="171C8E"/>
                </a:solidFill>
              </a:defRPr>
            </a:pPr>
            <a:r>
              <a:t>Approche d'Audit</a:t>
            </a:r>
          </a:p>
          <a:p>
            <a:pPr lvl="1">
              <a:defRPr sz="1400"/>
            </a:pPr>
            <a:r>
              <a:t>• Évaluation des risques spécifiques</a:t>
            </a:r>
          </a:p>
          <a:p>
            <a:pPr lvl="1">
              <a:defRPr sz="1400"/>
            </a:pPr>
            <a:r>
              <a:t>• Planification adaptée</a:t>
            </a:r>
          </a:p>
          <a:p>
            <a:pPr lvl="1">
              <a:defRPr sz="1400"/>
            </a:pPr>
            <a:r>
              <a:t>• Tests de contrôles ciblés</a:t>
            </a:r>
          </a:p>
          <a:p>
            <a:pPr lvl="1">
              <a:defRPr sz="1400"/>
            </a:pPr>
            <a:r>
              <a:t>• Procédures substantives</a:t>
            </a:r>
          </a:p>
          <a:p>
            <a:pPr>
              <a:defRPr sz="1600" b="1">
                <a:solidFill>
                  <a:srgbClr val="171C8E"/>
                </a:solidFill>
              </a:defRPr>
            </a:pPr>
            <a:r>
              <a:t>Points d'Attention</a:t>
            </a:r>
          </a:p>
          <a:p>
            <a:pPr lvl="1">
              <a:defRPr sz="1400"/>
            </a:pPr>
            <a:r>
              <a:t>• Zones de risques critiques</a:t>
            </a:r>
          </a:p>
          <a:p>
            <a:pPr lvl="1">
              <a:defRPr sz="1400"/>
            </a:pPr>
            <a:r>
              <a:t>• Contrôles clés</a:t>
            </a:r>
          </a:p>
          <a:p>
            <a:pPr lvl="1">
              <a:defRPr sz="1400"/>
            </a:pPr>
            <a:r>
              <a:t>• Transactions significatives</a:t>
            </a:r>
          </a:p>
          <a:p>
            <a:pPr lvl="1">
              <a:defRPr sz="1400"/>
            </a:pPr>
            <a:r>
              <a:t>• Estimations comptables</a:t>
            </a:r>
          </a:p>
          <a:p>
            <a:pPr>
              <a:defRPr sz="1800" b="1">
                <a:solidFill>
                  <a:srgbClr val="171C8E"/>
                </a:solidFill>
              </a:defRPr>
            </a:pPr>
            <a:r>
              <a:t>Réponse aux Risques</a:t>
            </a:r>
          </a:p>
          <a:p>
            <a:pPr>
              <a:defRPr sz="1600" b="1">
                <a:solidFill>
                  <a:srgbClr val="171C8E"/>
                </a:solidFill>
              </a:defRPr>
            </a:pPr>
            <a:r>
              <a:t>Stratégies d'Atténuation</a:t>
            </a:r>
          </a:p>
          <a:p>
            <a:pPr lvl="1">
              <a:defRPr sz="1400"/>
            </a:pPr>
            <a:r>
              <a:t>• Contrôles préventifs</a:t>
            </a:r>
          </a:p>
          <a:p>
            <a:pPr lvl="1">
              <a:defRPr sz="1400"/>
            </a:pPr>
            <a:r>
              <a:t>• Contrôles détectifs</a:t>
            </a:r>
          </a:p>
          <a:p>
            <a:pPr lvl="1">
              <a:defRPr sz="1400"/>
            </a:pPr>
            <a:r>
              <a:t>• Plans de continuité</a:t>
            </a:r>
          </a:p>
          <a:p>
            <a:pPr lvl="1">
              <a:defRPr sz="1400"/>
            </a:pPr>
            <a:r>
              <a:t>• Assurance et transfert de risques</a:t>
            </a:r>
          </a:p>
          <a:p>
            <a:pPr>
              <a:defRPr sz="1600" b="1">
                <a:solidFill>
                  <a:srgbClr val="171C8E"/>
                </a:solidFill>
              </a:defRPr>
            </a:pPr>
            <a:r>
              <a:t>Surveillance Continue</a:t>
            </a:r>
          </a:p>
          <a:p>
            <a:pPr lvl="1">
              <a:defRPr sz="1400"/>
            </a:pPr>
            <a:r>
              <a:t>• Indicateurs de risques</a:t>
            </a:r>
          </a:p>
          <a:p>
            <a:pPr lvl="1">
              <a:defRPr sz="1400"/>
            </a:pPr>
            <a:r>
              <a:t>• Alertes précoces</a:t>
            </a:r>
          </a:p>
          <a:p>
            <a:pPr lvl="1">
              <a:defRPr sz="1400"/>
            </a:pPr>
            <a:r>
              <a:t>• Revues périodiques</a:t>
            </a:r>
          </a:p>
          <a:p>
            <a:pPr lvl="1">
              <a:defRPr sz="1400"/>
            </a:pPr>
            <a:r>
              <a:t>• Mise à jour des évaluations</a:t>
            </a:r>
          </a:p>
          <a:p>
            <a:pPr>
              <a:defRPr sz="1800" b="1">
                <a:solidFill>
                  <a:srgbClr val="171C8E"/>
                </a:solidFill>
              </a:defRPr>
            </a:pPr>
            <a:r>
              <a:t>Conformité et Réglementation</a:t>
            </a:r>
          </a:p>
          <a:p>
            <a:pPr>
              <a:defRPr sz="1600" b="1">
                <a:solidFill>
                  <a:srgbClr val="171C8E"/>
                </a:solidFill>
              </a:defRPr>
            </a:pPr>
            <a:r>
              <a:t>Cadre Réglementaire</a:t>
            </a:r>
          </a:p>
          <a:p>
            <a:pPr lvl="1">
              <a:defRPr sz="1400"/>
            </a:pPr>
            <a:r>
              <a:t>• Réglementation sectorielle</a:t>
            </a:r>
          </a:p>
          <a:p>
            <a:pPr lvl="1">
              <a:defRPr sz="1400"/>
            </a:pPr>
            <a:r>
              <a:t>• Protection des données</a:t>
            </a:r>
          </a:p>
          <a:p>
            <a:pPr lvl="1">
              <a:defRPr sz="1400"/>
            </a:pPr>
            <a:r>
              <a:t>• Sécurité des réseaux</a:t>
            </a:r>
          </a:p>
          <a:p>
            <a:pPr lvl="1">
              <a:defRPr sz="1400"/>
            </a:pPr>
            <a:r>
              <a:t>• Obligations de reporting</a:t>
            </a:r>
          </a:p>
          <a:p>
            <a:pPr>
              <a:defRPr sz="1600" b="1">
                <a:solidFill>
                  <a:srgbClr val="171C8E"/>
                </a:solidFill>
              </a:defRPr>
            </a:pPr>
            <a:r>
              <a:t>Programme de Conformité</a:t>
            </a:r>
          </a:p>
          <a:p>
            <a:pPr lvl="1">
              <a:defRPr sz="1400"/>
            </a:pPr>
            <a:r>
              <a:t>• Politiques et procédures</a:t>
            </a:r>
          </a:p>
          <a:p>
            <a:pPr lvl="1">
              <a:defRPr sz="1400"/>
            </a:pPr>
            <a:r>
              <a:t>• Formation et sensibilisation</a:t>
            </a:r>
          </a:p>
          <a:p>
            <a:pPr lvl="1">
              <a:defRPr sz="1400"/>
            </a:pPr>
            <a:r>
              <a:t>• Contrôles de conformité</a:t>
            </a:r>
          </a:p>
          <a:p>
            <a:pPr lvl="1">
              <a:defRPr sz="1400"/>
            </a:pPr>
            <a:r>
              <a:t>• Gestion des incidents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Notre Approche d'Audit</a:t>
            </a:r>
          </a:p>
        </p:txBody>
      </p:sp>
      <p:sp>
        <p:nvSpPr>
          <p:cNvPr id="3" name="Text Placeholder 2"/>
          <p:cNvSpPr>
            <a:spLocks noGrp="1"/>
          </p:cNvSpPr>
          <p:nvPr>
            <p:ph type="body" idx="1"/>
          </p:nvPr>
        </p:nvSpPr>
        <p:spPr/>
        <p:txBody>
          <a:bodyPr/>
          <a:lstStyle/>
          <a:p>
            <a:pPr>
              <a:defRPr sz="1800" i="1">
                <a:solidFill>
                  <a:srgbClr val="808080"/>
                </a:solidFill>
              </a:defRPr>
            </a:pPr>
            <a:r>
              <a:t>Notre méthodologie d'audit innovante, intégrant technologies avancées et considérations ESG pour une approche sur mesure.</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Overall Audit Methodology</a:t>
            </a:r>
          </a:p>
        </p:txBody>
      </p:sp>
      <p:sp>
        <p:nvSpPr>
          <p:cNvPr id="3" name="Content Placeholder 2"/>
          <p:cNvSpPr>
            <a:spLocks noGrp="1"/>
          </p:cNvSpPr>
          <p:nvPr>
            <p:ph idx="1"/>
          </p:nvPr>
        </p:nvSpPr>
        <p:spPr/>
        <p:txBody>
          <a:bodyPr/>
          <a:lstStyle/>
          <a:p/>
          <a:p>
            <a:pPr>
              <a:defRPr sz="2000" b="1">
                <a:solidFill>
                  <a:srgbClr val="171C8E"/>
                </a:solidFill>
              </a:defRPr>
            </a:pPr>
            <a:r>
              <a:t>Méthodologie d'Audit Globale</a:t>
            </a:r>
          </a:p>
          <a:p>
            <a:pPr>
              <a:defRPr sz="1800" b="1">
                <a:solidFill>
                  <a:srgbClr val="171C8E"/>
                </a:solidFill>
              </a:defRPr>
            </a:pPr>
            <a:r>
              <a:t>Notre Approche Distinctive</a:t>
            </a:r>
          </a:p>
          <a:p>
            <a:pPr>
              <a:defRPr sz="1600" b="1">
                <a:solidFill>
                  <a:srgbClr val="171C8E"/>
                </a:solidFill>
              </a:defRPr>
            </a:pPr>
            <a:r>
              <a:t>Fondements Méthodologiques</a:t>
            </a:r>
          </a:p>
          <a:p>
            <a:pPr lvl="1">
              <a:defRPr sz="1400"/>
            </a:pPr>
            <a:r>
              <a:t>• Approche basée sur les risques et enjeux stratégiques</a:t>
            </a:r>
          </a:p>
          <a:p>
            <a:pPr lvl="1">
              <a:defRPr sz="1400"/>
            </a:pPr>
            <a:r>
              <a:t>• Méthodologie adaptée aux groupes internationaux</a:t>
            </a:r>
          </a:p>
          <a:p>
            <a:pPr lvl="1">
              <a:defRPr sz="1400"/>
            </a:pPr>
            <a:r>
              <a:t>• Integration des meilleures pratiques sectorielles</a:t>
            </a:r>
          </a:p>
          <a:p>
            <a:pPr lvl="1">
              <a:defRPr sz="1400"/>
            </a:pPr>
            <a:r>
              <a:t>• Démarche collaborative et transparente</a:t>
            </a:r>
          </a:p>
          <a:p>
            <a:pPr>
              <a:defRPr sz="1600" b="1">
                <a:solidFill>
                  <a:srgbClr val="171C8E"/>
                </a:solidFill>
              </a:defRPr>
            </a:pPr>
            <a:r>
              <a:t>Innovation et Efficacité</a:t>
            </a:r>
          </a:p>
          <a:p>
            <a:pPr lvl="1">
              <a:defRPr sz="1400"/>
            </a:pPr>
            <a:r>
              <a:t>• Processus d'audit optimisé et digitalisé</a:t>
            </a:r>
          </a:p>
          <a:p>
            <a:pPr lvl="1">
              <a:defRPr sz="1400"/>
            </a:pPr>
            <a:r>
              <a:t>• Planification dynamique et adaptative</a:t>
            </a:r>
          </a:p>
          <a:p>
            <a:pPr lvl="1">
              <a:defRPr sz="1400"/>
            </a:pPr>
            <a:r>
              <a:t>• Coordination internationale centralisée</a:t>
            </a:r>
          </a:p>
          <a:p>
            <a:pPr lvl="1">
              <a:defRPr sz="1400"/>
            </a:pPr>
            <a:r>
              <a:t>• Revue continue de la qualité</a:t>
            </a:r>
          </a:p>
          <a:p>
            <a:pPr>
              <a:defRPr sz="1800" b="1">
                <a:solidFill>
                  <a:srgbClr val="171C8E"/>
                </a:solidFill>
              </a:defRPr>
            </a:pPr>
            <a:r>
              <a:t>Phases Clés de l'Audit</a:t>
            </a:r>
          </a:p>
          <a:p>
            <a:pPr>
              <a:defRPr sz="1600" b="1">
                <a:solidFill>
                  <a:srgbClr val="171C8E"/>
                </a:solidFill>
              </a:defRPr>
            </a:pPr>
            <a:r>
              <a:t>Phase de Planification</a:t>
            </a:r>
          </a:p>
          <a:p>
            <a:pPr lvl="1">
              <a:defRPr sz="1400"/>
            </a:pPr>
            <a:r>
              <a:t>• Évaluation approfondie des risques</a:t>
            </a:r>
          </a:p>
          <a:p>
            <a:pPr lvl="1">
              <a:defRPr sz="1400"/>
            </a:pPr>
            <a:r>
              <a:t>• Définition de la stratégie d'audit</a:t>
            </a:r>
          </a:p>
          <a:p>
            <a:pPr lvl="1">
              <a:defRPr sz="1400"/>
            </a:pPr>
            <a:r>
              <a:t>• Allocation optimale des ressources</a:t>
            </a:r>
          </a:p>
          <a:p>
            <a:pPr lvl="1">
              <a:defRPr sz="1400"/>
            </a:pPr>
            <a:r>
              <a:t>• Plan de communication détaillé</a:t>
            </a:r>
          </a:p>
          <a:p>
            <a:pPr>
              <a:defRPr sz="1600" b="1">
                <a:solidFill>
                  <a:srgbClr val="171C8E"/>
                </a:solidFill>
              </a:defRPr>
            </a:pPr>
            <a:r>
              <a:t>Phase d'Exécution</a:t>
            </a:r>
          </a:p>
          <a:p>
            <a:pPr lvl="1">
              <a:defRPr sz="1400"/>
            </a:pPr>
            <a:r>
              <a:t>• Tests substantifs ciblés</a:t>
            </a:r>
          </a:p>
          <a:p>
            <a:pPr lvl="1">
              <a:defRPr sz="1400"/>
            </a:pPr>
            <a:r>
              <a:t>• Revue analytique approfondie</a:t>
            </a:r>
          </a:p>
          <a:p>
            <a:pPr lvl="1">
              <a:defRPr sz="1400"/>
            </a:pPr>
            <a:r>
              <a:t>• Validation des contrôles clés</a:t>
            </a:r>
          </a:p>
          <a:p>
            <a:pPr lvl="1">
              <a:defRPr sz="1400"/>
            </a:pPr>
            <a:r>
              <a:t>• Documentation structurée</a:t>
            </a:r>
          </a:p>
          <a:p>
            <a:pPr>
              <a:defRPr sz="1600" b="1">
                <a:solidFill>
                  <a:srgbClr val="171C8E"/>
                </a:solidFill>
              </a:defRPr>
            </a:pPr>
            <a:r>
              <a:t>Phase de Conclusion</a:t>
            </a:r>
          </a:p>
          <a:p>
            <a:pPr lvl="1">
              <a:defRPr sz="1400"/>
            </a:pPr>
            <a:r>
              <a:t>• Synthèse des observations</a:t>
            </a:r>
          </a:p>
          <a:p>
            <a:pPr lvl="1">
              <a:defRPr sz="1400"/>
            </a:pPr>
            <a:r>
              <a:t>• Recommandations à valeur ajoutée</a:t>
            </a:r>
          </a:p>
          <a:p>
            <a:pPr lvl="1">
              <a:defRPr sz="1400"/>
            </a:pPr>
            <a:r>
              <a:t>• Réunions de restitution</a:t>
            </a:r>
          </a:p>
          <a:p>
            <a:pPr lvl="1">
              <a:defRPr sz="1400"/>
            </a:pPr>
            <a:r>
              <a:t>• Suivi des points d'amélioration</a:t>
            </a:r>
          </a:p>
          <a:p>
            <a:pPr>
              <a:defRPr sz="1800" b="1">
                <a:solidFill>
                  <a:srgbClr val="171C8E"/>
                </a:solidFill>
              </a:defRPr>
            </a:pPr>
            <a:r>
              <a:t>Gestion de la Mission</a:t>
            </a:r>
          </a:p>
          <a:p>
            <a:pPr>
              <a:defRPr sz="1600" b="1">
                <a:solidFill>
                  <a:srgbClr val="171C8E"/>
                </a:solidFill>
              </a:defRPr>
            </a:pPr>
            <a:r>
              <a:t>Organisation des Équipes</a:t>
            </a:r>
          </a:p>
          <a:p>
            <a:pPr lvl="1">
              <a:defRPr sz="1400"/>
            </a:pPr>
            <a:r>
              <a:t>• Équipe centrale dédiée</a:t>
            </a:r>
          </a:p>
          <a:p>
            <a:pPr lvl="1">
              <a:defRPr sz="1400"/>
            </a:pPr>
            <a:r>
              <a:t>• Experts sectoriels mobilisés</a:t>
            </a:r>
          </a:p>
          <a:p>
            <a:pPr lvl="1">
              <a:defRPr sz="1400"/>
            </a:pPr>
            <a:r>
              <a:t>• Support technique international</a:t>
            </a:r>
          </a:p>
          <a:p>
            <a:pPr lvl="1">
              <a:defRPr sz="1400"/>
            </a:pPr>
            <a:r>
              <a:t>• Coordination multi-sites</a:t>
            </a:r>
          </a:p>
          <a:p>
            <a:pPr>
              <a:defRPr sz="1600" b="1">
                <a:solidFill>
                  <a:srgbClr val="171C8E"/>
                </a:solidFill>
              </a:defRPr>
            </a:pPr>
            <a:r>
              <a:t>Pilotage et Communication</a:t>
            </a:r>
          </a:p>
          <a:p>
            <a:pPr lvl="1">
              <a:defRPr sz="1400"/>
            </a:pPr>
            <a:r>
              <a:t>• Reporting régulier et transparent</a:t>
            </a:r>
          </a:p>
          <a:p>
            <a:pPr lvl="1">
              <a:defRPr sz="1400"/>
            </a:pPr>
            <a:r>
              <a:t>• Points d'avancement structurés</a:t>
            </a:r>
          </a:p>
          <a:p>
            <a:pPr lvl="1">
              <a:defRPr sz="1400"/>
            </a:pPr>
            <a:r>
              <a:t>• Communication proactive</a:t>
            </a:r>
          </a:p>
          <a:p>
            <a:pPr lvl="1">
              <a:defRPr sz="1400"/>
            </a:pPr>
            <a:r>
              <a:t>• Gestion des délais optimisée</a:t>
            </a:r>
          </a:p>
          <a:p>
            <a:pPr>
              <a:defRPr sz="1800" b="1">
                <a:solidFill>
                  <a:srgbClr val="171C8E"/>
                </a:solidFill>
              </a:defRPr>
            </a:pPr>
            <a:r>
              <a:t>Valeur Ajoutée</a:t>
            </a:r>
          </a:p>
          <a:p>
            <a:pPr>
              <a:defRPr sz="1600" b="1">
                <a:solidFill>
                  <a:srgbClr val="171C8E"/>
                </a:solidFill>
              </a:defRPr>
            </a:pPr>
            <a:r>
              <a:t>Bénéfices pour Orange</a:t>
            </a:r>
          </a:p>
          <a:p>
            <a:pPr lvl="1">
              <a:defRPr sz="1400"/>
            </a:pPr>
            <a:r>
              <a:t>• Vision stratégique enrichie</a:t>
            </a:r>
          </a:p>
          <a:p>
            <a:pPr lvl="1">
              <a:defRPr sz="1400"/>
            </a:pPr>
            <a:r>
              <a:t>• Identification des opportunités d'amélioration</a:t>
            </a:r>
          </a:p>
          <a:p>
            <a:pPr lvl="1">
              <a:defRPr sz="1400"/>
            </a:pPr>
            <a:r>
              <a:t>• Benchmark sectoriel</a:t>
            </a:r>
          </a:p>
          <a:p>
            <a:pPr lvl="1">
              <a:defRPr sz="1400"/>
            </a:pPr>
            <a:r>
              <a:t>• Partage des meilleures pratiques</a:t>
            </a:r>
          </a:p>
          <a:p>
            <a:pPr>
              <a:defRPr sz="1600" b="1">
                <a:solidFill>
                  <a:srgbClr val="171C8E"/>
                </a:solidFill>
              </a:defRPr>
            </a:pPr>
            <a:r>
              <a:t>Engagement Qualité</a:t>
            </a:r>
          </a:p>
          <a:p>
            <a:pPr lvl="1">
              <a:defRPr sz="1400"/>
            </a:pPr>
            <a:r>
              <a:t>• Revue qualité systématique</a:t>
            </a:r>
          </a:p>
          <a:p>
            <a:pPr lvl="1">
              <a:defRPr sz="1400"/>
            </a:pPr>
            <a:r>
              <a:t>• Contrôle qualité multiniveau</a:t>
            </a:r>
          </a:p>
          <a:p>
            <a:pPr lvl="1">
              <a:defRPr sz="1400"/>
            </a:pPr>
            <a:r>
              <a:t>• Formation continue des équipes</a:t>
            </a:r>
          </a:p>
          <a:p>
            <a:pPr lvl="1">
              <a:defRPr sz="1400"/>
            </a:pPr>
            <a:r>
              <a:t>• Amélioration méthodologique permanente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Use Of Technology And Data Analytics</a:t>
            </a:r>
          </a:p>
        </p:txBody>
      </p:sp>
      <p:sp>
        <p:nvSpPr>
          <p:cNvPr id="3" name="Content Placeholder 2"/>
          <p:cNvSpPr>
            <a:spLocks noGrp="1"/>
          </p:cNvSpPr>
          <p:nvPr>
            <p:ph idx="1"/>
          </p:nvPr>
        </p:nvSpPr>
        <p:spPr/>
        <p:txBody>
          <a:bodyPr/>
          <a:lstStyle/>
          <a:p/>
          <a:p>
            <a:pPr>
              <a:defRPr sz="2000" b="1">
                <a:solidFill>
                  <a:srgbClr val="171C8E"/>
                </a:solidFill>
              </a:defRPr>
            </a:pPr>
            <a:r>
              <a:t>Technologies et Analyse de Données</a:t>
            </a:r>
          </a:p>
          <a:p>
            <a:pPr>
              <a:defRPr sz="1800" b="1">
                <a:solidFill>
                  <a:srgbClr val="171C8E"/>
                </a:solidFill>
              </a:defRPr>
            </a:pPr>
            <a:r>
              <a:t>Innovation Technologique</a:t>
            </a:r>
          </a:p>
          <a:p>
            <a:pPr>
              <a:defRPr sz="1600" b="1">
                <a:solidFill>
                  <a:srgbClr val="171C8E"/>
                </a:solidFill>
              </a:defRPr>
            </a:pPr>
            <a:r>
              <a:t>Outils d'Audit Avancés</a:t>
            </a:r>
          </a:p>
          <a:p>
            <a:pPr lvl="1">
              <a:defRPr sz="1400"/>
            </a:pPr>
            <a:r>
              <a:t>• Plateforme d'audit digitale intégrée</a:t>
            </a:r>
          </a:p>
          <a:p>
            <a:pPr lvl="1">
              <a:defRPr sz="1400"/>
            </a:pPr>
            <a:r>
              <a:t>• Solutions d'automatisation intelligente</a:t>
            </a:r>
          </a:p>
          <a:p>
            <a:pPr lvl="1">
              <a:defRPr sz="1400"/>
            </a:pPr>
            <a:r>
              <a:t>• Outils de visualisation des données</a:t>
            </a:r>
          </a:p>
          <a:p>
            <a:pPr lvl="1">
              <a:defRPr sz="1400"/>
            </a:pPr>
            <a:r>
              <a:t>• Technologies cloud sécurisées</a:t>
            </a:r>
          </a:p>
          <a:p>
            <a:pPr>
              <a:defRPr sz="1600" b="1">
                <a:solidFill>
                  <a:srgbClr val="171C8E"/>
                </a:solidFill>
              </a:defRPr>
            </a:pPr>
            <a:r>
              <a:t>Intelligence Artificielle</a:t>
            </a:r>
          </a:p>
          <a:p>
            <a:pPr lvl="1">
              <a:defRPr sz="1400"/>
            </a:pPr>
            <a:r>
              <a:t>• Analyse prédictive des risques</a:t>
            </a:r>
          </a:p>
          <a:p>
            <a:pPr lvl="1">
              <a:defRPr sz="1400"/>
            </a:pPr>
            <a:r>
              <a:t>• Détection automatisée des anomalies</a:t>
            </a:r>
          </a:p>
          <a:p>
            <a:pPr lvl="1">
              <a:defRPr sz="1400"/>
            </a:pPr>
            <a:r>
              <a:t>• Traitement du langage naturel</a:t>
            </a:r>
          </a:p>
          <a:p>
            <a:pPr lvl="1">
              <a:defRPr sz="1400"/>
            </a:pPr>
            <a:r>
              <a:t>• Machine learning appliqué à l'audit</a:t>
            </a:r>
          </a:p>
          <a:p>
            <a:pPr>
              <a:defRPr sz="1800" b="1">
                <a:solidFill>
                  <a:srgbClr val="171C8E"/>
                </a:solidFill>
              </a:defRPr>
            </a:pPr>
            <a:r>
              <a:t>Analyse de Données</a:t>
            </a:r>
          </a:p>
          <a:p>
            <a:pPr>
              <a:defRPr sz="1600" b="1">
                <a:solidFill>
                  <a:srgbClr val="171C8E"/>
                </a:solidFill>
              </a:defRPr>
            </a:pPr>
            <a:r>
              <a:t>Approche Data-Driven</a:t>
            </a:r>
          </a:p>
          <a:p>
            <a:pPr lvl="1">
              <a:defRPr sz="1400"/>
            </a:pPr>
            <a:r>
              <a:t>• Analyse de données massives</a:t>
            </a:r>
          </a:p>
          <a:p>
            <a:pPr lvl="1">
              <a:defRPr sz="1400"/>
            </a:pPr>
            <a:r>
              <a:t>• Identification des tendances</a:t>
            </a:r>
          </a:p>
          <a:p>
            <a:pPr lvl="1">
              <a:defRPr sz="1400"/>
            </a:pPr>
            <a:r>
              <a:t>• Modélisation prédictive</a:t>
            </a:r>
          </a:p>
          <a:p>
            <a:pPr lvl="1">
              <a:defRPr sz="1400"/>
            </a:pPr>
            <a:r>
              <a:t>• Tests de données exhaustifs</a:t>
            </a:r>
          </a:p>
          <a:p>
            <a:pPr>
              <a:defRPr sz="1600" b="1">
                <a:solidFill>
                  <a:srgbClr val="171C8E"/>
                </a:solidFill>
              </a:defRPr>
            </a:pPr>
            <a:r>
              <a:t>Capacités Analytiques</a:t>
            </a:r>
          </a:p>
          <a:p>
            <a:pPr lvl="1">
              <a:defRPr sz="1400"/>
            </a:pPr>
            <a:r>
              <a:t>• Analyse en temps réel</a:t>
            </a:r>
          </a:p>
          <a:p>
            <a:pPr lvl="1">
              <a:defRPr sz="1400"/>
            </a:pPr>
            <a:r>
              <a:t>• Tableaux de bord dynamiques</a:t>
            </a:r>
          </a:p>
          <a:p>
            <a:pPr lvl="1">
              <a:defRPr sz="1400"/>
            </a:pPr>
            <a:r>
              <a:t>• Indicateurs de performance clés</a:t>
            </a:r>
          </a:p>
          <a:p>
            <a:pPr lvl="1">
              <a:defRPr sz="1400"/>
            </a:pPr>
            <a:r>
              <a:t>• Alertes automatisées</a:t>
            </a:r>
          </a:p>
          <a:p>
            <a:pPr>
              <a:defRPr sz="1800" b="1">
                <a:solidFill>
                  <a:srgbClr val="171C8E"/>
                </a:solidFill>
              </a:defRPr>
            </a:pPr>
            <a:r>
              <a:t>Sécurité et Confidentialité</a:t>
            </a:r>
          </a:p>
          <a:p>
            <a:pPr>
              <a:defRPr sz="1600" b="1">
                <a:solidFill>
                  <a:srgbClr val="171C8E"/>
                </a:solidFill>
              </a:defRPr>
            </a:pPr>
            <a:r>
              <a:t>Protection des Données</a:t>
            </a:r>
          </a:p>
          <a:p>
            <a:pPr lvl="1">
              <a:defRPr sz="1400"/>
            </a:pPr>
            <a:r>
              <a:t>• Infrastructure sécurisée</a:t>
            </a:r>
          </a:p>
          <a:p>
            <a:pPr lvl="1">
              <a:defRPr sz="1400"/>
            </a:pPr>
            <a:r>
              <a:t>• Cryptage des données</a:t>
            </a:r>
          </a:p>
          <a:p>
            <a:pPr lvl="1">
              <a:defRPr sz="1400"/>
            </a:pPr>
            <a:r>
              <a:t>• Contrôles d'accès stricts</a:t>
            </a:r>
          </a:p>
          <a:p>
            <a:pPr lvl="1">
              <a:defRPr sz="1400"/>
            </a:pPr>
            <a:r>
              <a:t>• Conformité RGPD</a:t>
            </a:r>
          </a:p>
          <a:p>
            <a:pPr>
              <a:defRPr sz="1600" b="1">
                <a:solidFill>
                  <a:srgbClr val="171C8E"/>
                </a:solidFill>
              </a:defRPr>
            </a:pPr>
            <a:r>
              <a:t>Gouvernance des Données</a:t>
            </a:r>
          </a:p>
          <a:p>
            <a:pPr lvl="1">
              <a:defRPr sz="1400"/>
            </a:pPr>
            <a:r>
              <a:t>• Politiques de gestion des données</a:t>
            </a:r>
          </a:p>
          <a:p>
            <a:pPr lvl="1">
              <a:defRPr sz="1400"/>
            </a:pPr>
            <a:r>
              <a:t>• Traçabilité complète</a:t>
            </a:r>
          </a:p>
          <a:p>
            <a:pPr lvl="1">
              <a:defRPr sz="1400"/>
            </a:pPr>
            <a:r>
              <a:t>• Archivage sécurisé</a:t>
            </a:r>
          </a:p>
          <a:p>
            <a:pPr lvl="1">
              <a:defRPr sz="1400"/>
            </a:pPr>
            <a:r>
              <a:t>• Protocoles de confidentialité</a:t>
            </a:r>
          </a:p>
          <a:p>
            <a:pPr>
              <a:defRPr sz="1800" b="1">
                <a:solidFill>
                  <a:srgbClr val="171C8E"/>
                </a:solidFill>
              </a:defRPr>
            </a:pPr>
            <a:r>
              <a:t>Solutions Spécifiques</a:t>
            </a:r>
          </a:p>
          <a:p>
            <a:pPr>
              <a:defRPr sz="1600" b="1">
                <a:solidFill>
                  <a:srgbClr val="171C8E"/>
                </a:solidFill>
              </a:defRPr>
            </a:pPr>
            <a:r>
              <a:t>Outils Sectoriels</a:t>
            </a:r>
          </a:p>
          <a:p>
            <a:pPr lvl="1">
              <a:defRPr sz="1400"/>
            </a:pPr>
            <a:r>
              <a:t>• Analyse des revenus télécoms</a:t>
            </a:r>
          </a:p>
          <a:p>
            <a:pPr lvl="1">
              <a:defRPr sz="1400"/>
            </a:pPr>
            <a:r>
              <a:t>• Contrôle des transactions réseau</a:t>
            </a:r>
          </a:p>
          <a:p>
            <a:pPr lvl="1">
              <a:defRPr sz="1400"/>
            </a:pPr>
            <a:r>
              <a:t>• Suivi des investissements technologiques</a:t>
            </a:r>
          </a:p>
          <a:p>
            <a:pPr lvl="1">
              <a:defRPr sz="1400"/>
            </a:pPr>
            <a:r>
              <a:t>• Analyse de la performance réseau</a:t>
            </a:r>
          </a:p>
          <a:p>
            <a:pPr>
              <a:defRPr sz="1600" b="1">
                <a:solidFill>
                  <a:srgbClr val="171C8E"/>
                </a:solidFill>
              </a:defRPr>
            </a:pPr>
            <a:r>
              <a:t>Automatisation des Processus</a:t>
            </a:r>
          </a:p>
          <a:p>
            <a:pPr lvl="1">
              <a:defRPr sz="1400"/>
            </a:pPr>
            <a:r>
              <a:t>• Extraction automatisée des données</a:t>
            </a:r>
          </a:p>
          <a:p>
            <a:pPr lvl="1">
              <a:defRPr sz="1400"/>
            </a:pPr>
            <a:r>
              <a:t>• Réconciliations automatiques</a:t>
            </a:r>
          </a:p>
          <a:p>
            <a:pPr lvl="1">
              <a:defRPr sz="1400"/>
            </a:pPr>
            <a:r>
              <a:t>• Tests de contrôles automatisés</a:t>
            </a:r>
          </a:p>
          <a:p>
            <a:pPr lvl="1">
              <a:defRPr sz="1400"/>
            </a:pPr>
            <a:r>
              <a:t>• Reporting automatisé</a:t>
            </a:r>
          </a:p>
          <a:p>
            <a:pPr>
              <a:defRPr sz="1800" b="1">
                <a:solidFill>
                  <a:srgbClr val="171C8E"/>
                </a:solidFill>
              </a:defRPr>
            </a:pPr>
            <a:r>
              <a:t>Innovation Continue</a:t>
            </a:r>
          </a:p>
          <a:p>
            <a:pPr>
              <a:defRPr sz="1600" b="1">
                <a:solidFill>
                  <a:srgbClr val="171C8E"/>
                </a:solidFill>
              </a:defRPr>
            </a:pPr>
            <a:r>
              <a:t>Veille Technologique</a:t>
            </a:r>
          </a:p>
          <a:p>
            <a:pPr lvl="1">
              <a:defRPr sz="1400"/>
            </a:pPr>
            <a:r>
              <a:t>• Suivi des innovations</a:t>
            </a:r>
          </a:p>
          <a:p>
            <a:pPr lvl="1">
              <a:defRPr sz="1400"/>
            </a:pPr>
            <a:r>
              <a:t>• Tests de nouvelles solutions</a:t>
            </a:r>
          </a:p>
          <a:p>
            <a:pPr lvl="1">
              <a:defRPr sz="1400"/>
            </a:pPr>
            <a:r>
              <a:t>• Amélioration continue des outils</a:t>
            </a:r>
          </a:p>
          <a:p>
            <a:pPr lvl="1">
              <a:defRPr sz="1400"/>
            </a:pPr>
            <a:r>
              <a:t>• Formation aux nouvelles technologies</a:t>
            </a:r>
          </a:p>
          <a:p>
            <a:pPr>
              <a:defRPr sz="1600" b="1">
                <a:solidFill>
                  <a:srgbClr val="171C8E"/>
                </a:solidFill>
              </a:defRPr>
            </a:pPr>
            <a:r>
              <a:t>Développement Sur Mesure</a:t>
            </a:r>
          </a:p>
          <a:p>
            <a:pPr lvl="1">
              <a:defRPr sz="1400"/>
            </a:pPr>
            <a:r>
              <a:t>• Solutions adaptées aux besoins</a:t>
            </a:r>
          </a:p>
          <a:p>
            <a:pPr lvl="1">
              <a:defRPr sz="1400"/>
            </a:pPr>
            <a:r>
              <a:t>• Intégration des systèmes</a:t>
            </a:r>
          </a:p>
          <a:p>
            <a:pPr lvl="1">
              <a:defRPr sz="1400"/>
            </a:pPr>
            <a:r>
              <a:t>• Personnalisation des analyses</a:t>
            </a:r>
          </a:p>
          <a:p>
            <a:pPr lvl="1">
              <a:defRPr sz="1400"/>
            </a:pPr>
            <a:r>
              <a:t>• Evolution des outils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Sustainability And Esg Integration</a:t>
            </a:r>
          </a:p>
        </p:txBody>
      </p:sp>
      <p:sp>
        <p:nvSpPr>
          <p:cNvPr id="3" name="Content Placeholder 2"/>
          <p:cNvSpPr>
            <a:spLocks noGrp="1"/>
          </p:cNvSpPr>
          <p:nvPr>
            <p:ph idx="1"/>
          </p:nvPr>
        </p:nvSpPr>
        <p:spPr/>
        <p:txBody>
          <a:bodyPr/>
          <a:lstStyle/>
          <a:p/>
          <a:p>
            <a:pPr>
              <a:defRPr sz="2000" b="1">
                <a:solidFill>
                  <a:srgbClr val="171C8E"/>
                </a:solidFill>
              </a:defRPr>
            </a:pPr>
            <a:r>
              <a:t>Intégration ESG et Durabilité</a:t>
            </a:r>
          </a:p>
          <a:p>
            <a:pPr>
              <a:defRPr sz="1800" b="1">
                <a:solidFill>
                  <a:srgbClr val="171C8E"/>
                </a:solidFill>
              </a:defRPr>
            </a:pPr>
            <a:r>
              <a:t>Approche ESG</a:t>
            </a:r>
          </a:p>
          <a:p>
            <a:pPr>
              <a:defRPr sz="1600" b="1">
                <a:solidFill>
                  <a:srgbClr val="171C8E"/>
                </a:solidFill>
              </a:defRPr>
            </a:pPr>
            <a:r>
              <a:t>Méthodologie d'Évaluation</a:t>
            </a:r>
          </a:p>
          <a:p>
            <a:pPr lvl="1">
              <a:defRPr sz="1400"/>
            </a:pPr>
            <a:r>
              <a:t>• Cadre d'analyse ESG adapté</a:t>
            </a:r>
          </a:p>
          <a:p>
            <a:pPr lvl="1">
              <a:defRPr sz="1400"/>
            </a:pPr>
            <a:r>
              <a:t>• Indicateurs de performance clés</a:t>
            </a:r>
          </a:p>
          <a:p>
            <a:pPr lvl="1">
              <a:defRPr sz="1400"/>
            </a:pPr>
            <a:r>
              <a:t>• Évaluation des risques climatiques</a:t>
            </a:r>
          </a:p>
          <a:p>
            <a:pPr lvl="1">
              <a:defRPr sz="1400"/>
            </a:pPr>
            <a:r>
              <a:t>• Mesure de l'impact social</a:t>
            </a:r>
          </a:p>
          <a:p>
            <a:pPr>
              <a:defRPr sz="1600" b="1">
                <a:solidFill>
                  <a:srgbClr val="171C8E"/>
                </a:solidFill>
              </a:defRPr>
            </a:pPr>
            <a:r>
              <a:t>Standards et Référentiels</a:t>
            </a:r>
          </a:p>
          <a:p>
            <a:pPr lvl="1">
              <a:defRPr sz="1400"/>
            </a:pPr>
            <a:r>
              <a:t>• Conformité aux normes GRI</a:t>
            </a:r>
          </a:p>
          <a:p>
            <a:pPr lvl="1">
              <a:defRPr sz="1400"/>
            </a:pPr>
            <a:r>
              <a:t>• Alignement TCFD</a:t>
            </a:r>
          </a:p>
          <a:p>
            <a:pPr lvl="1">
              <a:defRPr sz="1400"/>
            </a:pPr>
            <a:r>
              <a:t>• Standards SASB sectoriels</a:t>
            </a:r>
          </a:p>
          <a:p>
            <a:pPr lvl="1">
              <a:defRPr sz="1400"/>
            </a:pPr>
            <a:r>
              <a:t>• Objectifs de développement durable</a:t>
            </a:r>
          </a:p>
          <a:p>
            <a:pPr>
              <a:defRPr sz="1800" b="1">
                <a:solidFill>
                  <a:srgbClr val="171C8E"/>
                </a:solidFill>
              </a:defRPr>
            </a:pPr>
            <a:r>
              <a:t>Audit des Critères ESG</a:t>
            </a:r>
          </a:p>
          <a:p>
            <a:pPr>
              <a:defRPr sz="1600" b="1">
                <a:solidFill>
                  <a:srgbClr val="171C8E"/>
                </a:solidFill>
              </a:defRPr>
            </a:pPr>
            <a:r>
              <a:t>Environnement</a:t>
            </a:r>
          </a:p>
          <a:p>
            <a:pPr lvl="1">
              <a:defRPr sz="1400"/>
            </a:pPr>
            <a:r>
              <a:t>• Empreinte carbone</a:t>
            </a:r>
          </a:p>
          <a:p>
            <a:pPr lvl="1">
              <a:defRPr sz="1400"/>
            </a:pPr>
            <a:r>
              <a:t>• Gestion des ressources</a:t>
            </a:r>
          </a:p>
          <a:p>
            <a:pPr lvl="1">
              <a:defRPr sz="1400"/>
            </a:pPr>
            <a:r>
              <a:t>• Impact environnemental</a:t>
            </a:r>
          </a:p>
          <a:p>
            <a:pPr lvl="1">
              <a:defRPr sz="1400"/>
            </a:pPr>
            <a:r>
              <a:t>• Transition énergétique</a:t>
            </a:r>
          </a:p>
          <a:p>
            <a:pPr>
              <a:defRPr sz="1600" b="1">
                <a:solidFill>
                  <a:srgbClr val="171C8E"/>
                </a:solidFill>
              </a:defRPr>
            </a:pPr>
            <a:r>
              <a:t>Social</a:t>
            </a:r>
          </a:p>
          <a:p>
            <a:pPr lvl="1">
              <a:defRPr sz="1400"/>
            </a:pPr>
            <a:r>
              <a:t>• Capital humain</a:t>
            </a:r>
          </a:p>
          <a:p>
            <a:pPr lvl="1">
              <a:defRPr sz="1400"/>
            </a:pPr>
            <a:r>
              <a:t>• Diversité et inclusion</a:t>
            </a:r>
          </a:p>
          <a:p>
            <a:pPr lvl="1">
              <a:defRPr sz="1400"/>
            </a:pPr>
            <a:r>
              <a:t>• Droits humains</a:t>
            </a:r>
          </a:p>
          <a:p>
            <a:pPr lvl="1">
              <a:defRPr sz="1400"/>
            </a:pPr>
            <a:r>
              <a:t>• Impact communautaire</a:t>
            </a:r>
          </a:p>
          <a:p>
            <a:pPr>
              <a:defRPr sz="1600" b="1">
                <a:solidFill>
                  <a:srgbClr val="171C8E"/>
                </a:solidFill>
              </a:defRPr>
            </a:pPr>
            <a:r>
              <a:t>Gouvernance</a:t>
            </a:r>
          </a:p>
          <a:p>
            <a:pPr lvl="1">
              <a:defRPr sz="1400"/>
            </a:pPr>
            <a:r>
              <a:t>• Éthique des affaires</a:t>
            </a:r>
          </a:p>
          <a:p>
            <a:pPr lvl="1">
              <a:defRPr sz="1400"/>
            </a:pPr>
            <a:r>
              <a:t>• Gestion des risques ESG</a:t>
            </a:r>
          </a:p>
          <a:p>
            <a:pPr lvl="1">
              <a:defRPr sz="1400"/>
            </a:pPr>
            <a:r>
              <a:t>• Transparence</a:t>
            </a:r>
          </a:p>
          <a:p>
            <a:pPr lvl="1">
              <a:defRPr sz="1400"/>
            </a:pPr>
            <a:r>
              <a:t>• Politique de rémunération</a:t>
            </a:r>
          </a:p>
          <a:p>
            <a:pPr>
              <a:defRPr sz="1800" b="1">
                <a:solidFill>
                  <a:srgbClr val="171C8E"/>
                </a:solidFill>
              </a:defRPr>
            </a:pPr>
            <a:r>
              <a:t>Reporting Extra-Financier</a:t>
            </a:r>
          </a:p>
          <a:p>
            <a:pPr>
              <a:defRPr sz="1600" b="1">
                <a:solidFill>
                  <a:srgbClr val="171C8E"/>
                </a:solidFill>
              </a:defRPr>
            </a:pPr>
            <a:r>
              <a:t>Cadre de Reporting</a:t>
            </a:r>
          </a:p>
          <a:p>
            <a:pPr lvl="1">
              <a:defRPr sz="1400"/>
            </a:pPr>
            <a:r>
              <a:t>• Déclaration de performance extra-financière</a:t>
            </a:r>
          </a:p>
          <a:p>
            <a:pPr lvl="1">
              <a:defRPr sz="1400"/>
            </a:pPr>
            <a:r>
              <a:t>• Indicateurs sectoriels spécifiques</a:t>
            </a:r>
          </a:p>
          <a:p>
            <a:pPr lvl="1">
              <a:defRPr sz="1400"/>
            </a:pPr>
            <a:r>
              <a:t>• Reporting intégré</a:t>
            </a:r>
          </a:p>
          <a:p>
            <a:pPr lvl="1">
              <a:defRPr sz="1400"/>
            </a:pPr>
            <a:r>
              <a:t>• Communication ESG</a:t>
            </a:r>
          </a:p>
          <a:p>
            <a:pPr>
              <a:defRPr sz="1600" b="1">
                <a:solidFill>
                  <a:srgbClr val="171C8E"/>
                </a:solidFill>
              </a:defRPr>
            </a:pPr>
            <a:r>
              <a:t>Assurance et Vérification</a:t>
            </a:r>
          </a:p>
          <a:p>
            <a:pPr lvl="1">
              <a:defRPr sz="1400"/>
            </a:pPr>
            <a:r>
              <a:t>• Processus de vérification</a:t>
            </a:r>
          </a:p>
          <a:p>
            <a:pPr lvl="1">
              <a:defRPr sz="1400"/>
            </a:pPr>
            <a:r>
              <a:t>• Niveau d'assurance adapté</a:t>
            </a:r>
          </a:p>
          <a:p>
            <a:pPr lvl="1">
              <a:defRPr sz="1400"/>
            </a:pPr>
            <a:r>
              <a:t>• Documentation probante</a:t>
            </a:r>
          </a:p>
          <a:p>
            <a:pPr lvl="1">
              <a:defRPr sz="1400"/>
            </a:pPr>
            <a:r>
              <a:t>• Recommandations d'amélioration</a:t>
            </a:r>
          </a:p>
          <a:p>
            <a:pPr>
              <a:defRPr sz="1800" b="1">
                <a:solidFill>
                  <a:srgbClr val="171C8E"/>
                </a:solidFill>
              </a:defRPr>
            </a:pPr>
            <a:r>
              <a:t>Innovation et Durabilité</a:t>
            </a:r>
          </a:p>
          <a:p>
            <a:pPr>
              <a:defRPr sz="1600" b="1">
                <a:solidFill>
                  <a:srgbClr val="171C8E"/>
                </a:solidFill>
              </a:defRPr>
            </a:pPr>
            <a:r>
              <a:t>Technologies Vertes</a:t>
            </a:r>
          </a:p>
          <a:p>
            <a:pPr lvl="1">
              <a:defRPr sz="1400"/>
            </a:pPr>
            <a:r>
              <a:t>• Solutions d'audit bas carbone</a:t>
            </a:r>
          </a:p>
          <a:p>
            <a:pPr lvl="1">
              <a:defRPr sz="1400"/>
            </a:pPr>
            <a:r>
              <a:t>• Outils de mesure d'impact</a:t>
            </a:r>
          </a:p>
          <a:p>
            <a:pPr lvl="1">
              <a:defRPr sz="1400"/>
            </a:pPr>
            <a:r>
              <a:t>• Analyse de cycle de vie</a:t>
            </a:r>
          </a:p>
          <a:p>
            <a:pPr lvl="1">
              <a:defRPr sz="1400"/>
            </a:pPr>
            <a:r>
              <a:t>• Évaluation des technologies vertes</a:t>
            </a:r>
          </a:p>
          <a:p>
            <a:pPr>
              <a:defRPr sz="1600" b="1">
                <a:solidFill>
                  <a:srgbClr val="171C8E"/>
                </a:solidFill>
              </a:defRPr>
            </a:pPr>
            <a:r>
              <a:t>Performance Durable</a:t>
            </a:r>
          </a:p>
          <a:p>
            <a:pPr lvl="1">
              <a:defRPr sz="1400"/>
            </a:pPr>
            <a:r>
              <a:t>• Objectifs de durabilité</a:t>
            </a:r>
          </a:p>
          <a:p>
            <a:pPr lvl="1">
              <a:defRPr sz="1400"/>
            </a:pPr>
            <a:r>
              <a:t>• Indicateurs de progrès</a:t>
            </a:r>
          </a:p>
          <a:p>
            <a:pPr lvl="1">
              <a:defRPr sz="1400"/>
            </a:pPr>
            <a:r>
              <a:t>• Benchmarking sectoriel</a:t>
            </a:r>
          </a:p>
          <a:p>
            <a:pPr lvl="1">
              <a:defRPr sz="1400"/>
            </a:pPr>
            <a:r>
              <a:t>• Meilleures pratiques ESG</a:t>
            </a:r>
          </a:p>
          <a:p>
            <a:pPr>
              <a:defRPr sz="1800" b="1">
                <a:solidFill>
                  <a:srgbClr val="171C8E"/>
                </a:solidFill>
              </a:defRPr>
            </a:pPr>
            <a:r>
              <a:t>Accompagnement Stratégique</a:t>
            </a:r>
          </a:p>
          <a:p>
            <a:pPr>
              <a:defRPr sz="1600" b="1">
                <a:solidFill>
                  <a:srgbClr val="171C8E"/>
                </a:solidFill>
              </a:defRPr>
            </a:pPr>
            <a:r>
              <a:t>Conseil et Support</a:t>
            </a:r>
          </a:p>
          <a:p>
            <a:pPr lvl="1">
              <a:defRPr sz="1400"/>
            </a:pPr>
            <a:r>
              <a:t>• Définition des objectifs ESG</a:t>
            </a:r>
          </a:p>
          <a:p>
            <a:pPr lvl="1">
              <a:defRPr sz="1400"/>
            </a:pPr>
            <a:r>
              <a:t>• Plan d'action durable</a:t>
            </a:r>
          </a:p>
          <a:p>
            <a:pPr lvl="1">
              <a:defRPr sz="1400"/>
            </a:pPr>
            <a:r>
              <a:t>• Gestion du changement</a:t>
            </a:r>
          </a:p>
          <a:p>
            <a:pPr lvl="1">
              <a:defRPr sz="1400"/>
            </a:pPr>
            <a:r>
              <a:t>• Formation et sensibilisation</a:t>
            </a:r>
          </a:p>
          <a:p>
            <a:pPr>
              <a:defRPr sz="1600" b="1">
                <a:solidFill>
                  <a:srgbClr val="171C8E"/>
                </a:solidFill>
              </a:defRPr>
            </a:pPr>
            <a:r>
              <a:t>Création de Valeur</a:t>
            </a:r>
          </a:p>
          <a:p>
            <a:pPr lvl="1">
              <a:defRPr sz="1400"/>
            </a:pPr>
            <a:r>
              <a:t>• Opportunités d'innovation</a:t>
            </a:r>
          </a:p>
          <a:p>
            <a:pPr lvl="1">
              <a:defRPr sz="1400"/>
            </a:pPr>
            <a:r>
              <a:t>• Avantages compétitifs</a:t>
            </a:r>
          </a:p>
          <a:p>
            <a:pPr lvl="1">
              <a:defRPr sz="1400"/>
            </a:pPr>
            <a:r>
              <a:t>• Performance long terme</a:t>
            </a:r>
          </a:p>
          <a:p>
            <a:pPr lvl="1">
              <a:defRPr sz="1400"/>
            </a:pPr>
            <a:r>
              <a:t>• Impact positif mesurable</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Regulatory And Ifrs Considerations</a:t>
            </a:r>
          </a:p>
        </p:txBody>
      </p:sp>
      <p:sp>
        <p:nvSpPr>
          <p:cNvPr id="3" name="Content Placeholder 2"/>
          <p:cNvSpPr>
            <a:spLocks noGrp="1"/>
          </p:cNvSpPr>
          <p:nvPr>
            <p:ph idx="1"/>
          </p:nvPr>
        </p:nvSpPr>
        <p:spPr/>
        <p:txBody>
          <a:bodyPr/>
          <a:lstStyle/>
          <a:p/>
          <a:p>
            <a:pPr>
              <a:defRPr sz="2000" b="1">
                <a:solidFill>
                  <a:srgbClr val="171C8E"/>
                </a:solidFill>
              </a:defRPr>
            </a:pPr>
            <a:r>
              <a:t>Aspects Réglementaires et Normatifs</a:t>
            </a:r>
          </a:p>
          <a:p>
            <a:pPr>
              <a:defRPr sz="1800" b="1">
                <a:solidFill>
                  <a:srgbClr val="171C8E"/>
                </a:solidFill>
              </a:defRPr>
            </a:pPr>
            <a:r>
              <a:t>Cadre Réglementaire</a:t>
            </a:r>
          </a:p>
          <a:p>
            <a:pPr>
              <a:defRPr sz="1600" b="1">
                <a:solidFill>
                  <a:srgbClr val="171C8E"/>
                </a:solidFill>
              </a:defRPr>
            </a:pPr>
            <a:r>
              <a:t>Réglementation Sectorielle</a:t>
            </a:r>
          </a:p>
          <a:p>
            <a:pPr lvl="1">
              <a:defRPr sz="1400"/>
            </a:pPr>
            <a:r>
              <a:t>• Régulation des télécommunications</a:t>
            </a:r>
          </a:p>
          <a:p>
            <a:pPr lvl="1">
              <a:defRPr sz="1400"/>
            </a:pPr>
            <a:r>
              <a:t>• Directives européennes</a:t>
            </a:r>
          </a:p>
          <a:p>
            <a:pPr lvl="1">
              <a:defRPr sz="1400"/>
            </a:pPr>
            <a:r>
              <a:t>• Réglementation nationale</a:t>
            </a:r>
          </a:p>
          <a:p>
            <a:pPr lvl="1">
              <a:defRPr sz="1400"/>
            </a:pPr>
            <a:r>
              <a:t>• Conformité sectorielle</a:t>
            </a:r>
          </a:p>
          <a:p>
            <a:pPr>
              <a:defRPr sz="1600" b="1">
                <a:solidFill>
                  <a:srgbClr val="171C8E"/>
                </a:solidFill>
              </a:defRPr>
            </a:pPr>
            <a:r>
              <a:t>Normes Comptables</a:t>
            </a:r>
          </a:p>
          <a:p>
            <a:pPr lvl="1">
              <a:defRPr sz="1400"/>
            </a:pPr>
            <a:r>
              <a:t>• Application des IFRS</a:t>
            </a:r>
          </a:p>
          <a:p>
            <a:pPr lvl="1">
              <a:defRPr sz="1400"/>
            </a:pPr>
            <a:r>
              <a:t>• Spécificités sectorielles</a:t>
            </a:r>
          </a:p>
          <a:p>
            <a:pPr lvl="1">
              <a:defRPr sz="1400"/>
            </a:pPr>
            <a:r>
              <a:t>• Évolutions normatives</a:t>
            </a:r>
          </a:p>
          <a:p>
            <a:pPr lvl="1">
              <a:defRPr sz="1400"/>
            </a:pPr>
            <a:r>
              <a:t>• Points d'attention particuliers</a:t>
            </a:r>
          </a:p>
          <a:p>
            <a:pPr>
              <a:defRPr sz="1800" b="1">
                <a:solidFill>
                  <a:srgbClr val="171C8E"/>
                </a:solidFill>
              </a:defRPr>
            </a:pPr>
            <a:r>
              <a:t>Enjeux IFRS Spécifiques</a:t>
            </a:r>
          </a:p>
          <a:p>
            <a:pPr>
              <a:defRPr sz="1600" b="1">
                <a:solidFill>
                  <a:srgbClr val="171C8E"/>
                </a:solidFill>
              </a:defRPr>
            </a:pPr>
            <a:r>
              <a:t>Reconnaissance des Revenus</a:t>
            </a:r>
          </a:p>
          <a:p>
            <a:pPr lvl="1">
              <a:defRPr sz="1400"/>
            </a:pPr>
            <a:r>
              <a:t>• IFRS 15 et spécificités télécoms</a:t>
            </a:r>
          </a:p>
          <a:p>
            <a:pPr lvl="1">
              <a:defRPr sz="1400"/>
            </a:pPr>
            <a:r>
              <a:t>• Contrats complexes</a:t>
            </a:r>
          </a:p>
          <a:p>
            <a:pPr lvl="1">
              <a:defRPr sz="1400"/>
            </a:pPr>
            <a:r>
              <a:t>• Offres groupées</a:t>
            </a:r>
          </a:p>
          <a:p>
            <a:pPr lvl="1">
              <a:defRPr sz="1400"/>
            </a:pPr>
            <a:r>
              <a:t>• Revenue sharing</a:t>
            </a:r>
          </a:p>
          <a:p>
            <a:pPr>
              <a:defRPr sz="1600" b="1">
                <a:solidFill>
                  <a:srgbClr val="171C8E"/>
                </a:solidFill>
              </a:defRPr>
            </a:pPr>
            <a:r>
              <a:t>Autres Normes Clés</a:t>
            </a:r>
          </a:p>
          <a:p>
            <a:pPr lvl="1">
              <a:defRPr sz="1400"/>
            </a:pPr>
            <a:r>
              <a:t>• IFRS 16 : Contrats de location</a:t>
            </a:r>
          </a:p>
          <a:p>
            <a:pPr lvl="1">
              <a:defRPr sz="1400"/>
            </a:pPr>
            <a:r>
              <a:t>• IFRS 9 : Instruments financiers</a:t>
            </a:r>
          </a:p>
          <a:p>
            <a:pPr lvl="1">
              <a:defRPr sz="1400"/>
            </a:pPr>
            <a:r>
              <a:t>• IAS 36 : Dépréciation d'actifs</a:t>
            </a:r>
          </a:p>
          <a:p>
            <a:pPr lvl="1">
              <a:defRPr sz="1400"/>
            </a:pPr>
            <a:r>
              <a:t>• IFRS 17 : Contrats d'assurance</a:t>
            </a:r>
          </a:p>
          <a:p>
            <a:pPr>
              <a:defRPr sz="1800" b="1">
                <a:solidFill>
                  <a:srgbClr val="171C8E"/>
                </a:solidFill>
              </a:defRPr>
            </a:pPr>
            <a:r>
              <a:t>Conformité et Contrôle</a:t>
            </a:r>
          </a:p>
          <a:p>
            <a:pPr>
              <a:defRPr sz="1600" b="1">
                <a:solidFill>
                  <a:srgbClr val="171C8E"/>
                </a:solidFill>
              </a:defRPr>
            </a:pPr>
            <a:r>
              <a:t>Processus de Conformité</a:t>
            </a:r>
          </a:p>
          <a:p>
            <a:pPr lvl="1">
              <a:defRPr sz="1400"/>
            </a:pPr>
            <a:r>
              <a:t>• Veille réglementaire</a:t>
            </a:r>
          </a:p>
          <a:p>
            <a:pPr lvl="1">
              <a:defRPr sz="1400"/>
            </a:pPr>
            <a:r>
              <a:t>• Évaluation des impacts</a:t>
            </a:r>
          </a:p>
          <a:p>
            <a:pPr lvl="1">
              <a:defRPr sz="1400"/>
            </a:pPr>
            <a:r>
              <a:t>• Mise en conformité</a:t>
            </a:r>
          </a:p>
          <a:p>
            <a:pPr lvl="1">
              <a:defRPr sz="1400"/>
            </a:pPr>
            <a:r>
              <a:t>• Suivi continu</a:t>
            </a:r>
          </a:p>
          <a:p>
            <a:pPr>
              <a:defRPr sz="1600" b="1">
                <a:solidFill>
                  <a:srgbClr val="171C8E"/>
                </a:solidFill>
              </a:defRPr>
            </a:pPr>
            <a:r>
              <a:t>Points de Contrôle</a:t>
            </a:r>
          </a:p>
          <a:p>
            <a:pPr lvl="1">
              <a:defRPr sz="1400"/>
            </a:pPr>
            <a:r>
              <a:t>• Tests de conformité</a:t>
            </a:r>
          </a:p>
          <a:p>
            <a:pPr lvl="1">
              <a:defRPr sz="1400"/>
            </a:pPr>
            <a:r>
              <a:t>• Documentation requise</a:t>
            </a:r>
          </a:p>
          <a:p>
            <a:pPr lvl="1">
              <a:defRPr sz="1400"/>
            </a:pPr>
            <a:r>
              <a:t>• Pistes d'audit</a:t>
            </a:r>
          </a:p>
          <a:p>
            <a:pPr lvl="1">
              <a:defRPr sz="1400"/>
            </a:pPr>
            <a:r>
              <a:t>• Revue qualité</a:t>
            </a:r>
          </a:p>
          <a:p>
            <a:pPr>
              <a:defRPr sz="1800" b="1">
                <a:solidFill>
                  <a:srgbClr val="171C8E"/>
                </a:solidFill>
              </a:defRPr>
            </a:pPr>
            <a:r>
              <a:t>Expertise Technique</a:t>
            </a:r>
          </a:p>
          <a:p>
            <a:pPr>
              <a:defRPr sz="1600" b="1">
                <a:solidFill>
                  <a:srgbClr val="171C8E"/>
                </a:solidFill>
              </a:defRPr>
            </a:pPr>
            <a:r>
              <a:t>Support Spécialisé</a:t>
            </a:r>
          </a:p>
          <a:p>
            <a:pPr lvl="1">
              <a:defRPr sz="1400"/>
            </a:pPr>
            <a:r>
              <a:t>• Consultation technique</a:t>
            </a:r>
          </a:p>
          <a:p>
            <a:pPr lvl="1">
              <a:defRPr sz="1400"/>
            </a:pPr>
            <a:r>
              <a:t>• Position papers</a:t>
            </a:r>
          </a:p>
          <a:p>
            <a:pPr lvl="1">
              <a:defRPr sz="1400"/>
            </a:pPr>
            <a:r>
              <a:t>• Notes d'interprétation</a:t>
            </a:r>
          </a:p>
          <a:p>
            <a:pPr lvl="1">
              <a:defRPr sz="1400"/>
            </a:pPr>
            <a:r>
              <a:t>• Validation des traitements</a:t>
            </a:r>
          </a:p>
          <a:p>
            <a:pPr>
              <a:defRPr sz="1600" b="1">
                <a:solidFill>
                  <a:srgbClr val="171C8E"/>
                </a:solidFill>
              </a:defRPr>
            </a:pPr>
            <a:r>
              <a:t>Formation et Mise à Jour</a:t>
            </a:r>
          </a:p>
          <a:p>
            <a:pPr lvl="1">
              <a:defRPr sz="1400"/>
            </a:pPr>
            <a:r>
              <a:t>• Formation continue</a:t>
            </a:r>
          </a:p>
          <a:p>
            <a:pPr lvl="1">
              <a:defRPr sz="1400"/>
            </a:pPr>
            <a:r>
              <a:t>• Partage des connaissances</a:t>
            </a:r>
          </a:p>
          <a:p>
            <a:pPr lvl="1">
              <a:defRPr sz="1400"/>
            </a:pPr>
            <a:r>
              <a:t>• Veille technique</a:t>
            </a:r>
          </a:p>
          <a:p>
            <a:pPr lvl="1">
              <a:defRPr sz="1400"/>
            </a:pPr>
            <a:r>
              <a:t>• Documentation technique</a:t>
            </a:r>
          </a:p>
          <a:p>
            <a:pPr>
              <a:defRPr sz="1800" b="1">
                <a:solidFill>
                  <a:srgbClr val="171C8E"/>
                </a:solidFill>
              </a:defRPr>
            </a:pPr>
            <a:r>
              <a:t>Approche Proactive</a:t>
            </a:r>
          </a:p>
          <a:p>
            <a:pPr>
              <a:defRPr sz="1600" b="1">
                <a:solidFill>
                  <a:srgbClr val="171C8E"/>
                </a:solidFill>
              </a:defRPr>
            </a:pPr>
            <a:r>
              <a:t>Anticipation des Changements</a:t>
            </a:r>
          </a:p>
          <a:p>
            <a:pPr lvl="1">
              <a:defRPr sz="1400"/>
            </a:pPr>
            <a:r>
              <a:t>• Suivi des évolutions</a:t>
            </a:r>
          </a:p>
          <a:p>
            <a:pPr lvl="1">
              <a:defRPr sz="1400"/>
            </a:pPr>
            <a:r>
              <a:t>• Analyse d'impacts</a:t>
            </a:r>
          </a:p>
          <a:p>
            <a:pPr lvl="1">
              <a:defRPr sz="1400"/>
            </a:pPr>
            <a:r>
              <a:t>• Plans d'action</a:t>
            </a:r>
          </a:p>
          <a:p>
            <a:pPr lvl="1">
              <a:defRPr sz="1400"/>
            </a:pPr>
            <a:r>
              <a:t>• Communication préventive</a:t>
            </a:r>
          </a:p>
          <a:p>
            <a:pPr>
              <a:defRPr sz="1600" b="1">
                <a:solidFill>
                  <a:srgbClr val="171C8E"/>
                </a:solidFill>
              </a:defRPr>
            </a:pPr>
            <a:r>
              <a:t>Gestion du Changement</a:t>
            </a:r>
          </a:p>
          <a:p>
            <a:pPr lvl="1">
              <a:defRPr sz="1400"/>
            </a:pPr>
            <a:r>
              <a:t>• Accompagnement des équipes</a:t>
            </a:r>
          </a:p>
          <a:p>
            <a:pPr lvl="1">
              <a:defRPr sz="1400"/>
            </a:pPr>
            <a:r>
              <a:t>• Mise à jour des procédures</a:t>
            </a:r>
          </a:p>
          <a:p>
            <a:pPr lvl="1">
              <a:defRPr sz="1400"/>
            </a:pPr>
            <a:r>
              <a:t>• Formation adaptée</a:t>
            </a:r>
          </a:p>
          <a:p>
            <a:pPr lvl="1">
              <a:defRPr sz="1400"/>
            </a:pPr>
            <a:r>
              <a:t>• Support technique continu</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Notre Équipe</a:t>
            </a:r>
          </a:p>
        </p:txBody>
      </p:sp>
      <p:sp>
        <p:nvSpPr>
          <p:cNvPr id="3" name="Text Placeholder 2"/>
          <p:cNvSpPr>
            <a:spLocks noGrp="1"/>
          </p:cNvSpPr>
          <p:nvPr>
            <p:ph type="body" idx="1"/>
          </p:nvPr>
        </p:nvSpPr>
        <p:spPr/>
        <p:txBody>
          <a:bodyPr/>
          <a:lstStyle/>
          <a:p>
            <a:pPr>
              <a:defRPr sz="1800" i="1">
                <a:solidFill>
                  <a:srgbClr val="808080"/>
                </a:solidFill>
              </a:defRPr>
            </a:pPr>
            <a:r>
              <a:t>Une équipe d'experts dédiée, alliant excellence technique et connaissance approfondie du secteur des télécommunications.</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Engagement Team Structure</a:t>
            </a:r>
          </a:p>
        </p:txBody>
      </p:sp>
      <p:sp>
        <p:nvSpPr>
          <p:cNvPr id="3" name="Content Placeholder 2"/>
          <p:cNvSpPr>
            <a:spLocks noGrp="1"/>
          </p:cNvSpPr>
          <p:nvPr>
            <p:ph idx="1"/>
          </p:nvPr>
        </p:nvSpPr>
        <p:spPr/>
        <p:txBody>
          <a:bodyPr/>
          <a:lstStyle/>
          <a:p/>
          <a:p>
            <a:pPr>
              <a:defRPr sz="2000" b="1">
                <a:solidFill>
                  <a:srgbClr val="171C8E"/>
                </a:solidFill>
              </a:defRPr>
            </a:pPr>
            <a:r>
              <a:t>Structure et Organisation de l'Équipe</a:t>
            </a:r>
          </a:p>
          <a:p>
            <a:pPr>
              <a:defRPr sz="1800" b="1">
                <a:solidFill>
                  <a:srgbClr val="171C8E"/>
                </a:solidFill>
              </a:defRPr>
            </a:pPr>
            <a:r>
              <a:t>Organisation Globale</a:t>
            </a:r>
          </a:p>
          <a:p>
            <a:pPr>
              <a:defRPr sz="1600" b="1">
                <a:solidFill>
                  <a:srgbClr val="171C8E"/>
                </a:solidFill>
              </a:defRPr>
            </a:pPr>
            <a:r>
              <a:t>Direction de la Mission</a:t>
            </a:r>
          </a:p>
          <a:p>
            <a:pPr lvl="1">
              <a:defRPr sz="1400"/>
            </a:pPr>
            <a:r>
              <a:t>• Associé signataire responsable de la mission</a:t>
            </a:r>
          </a:p>
          <a:p>
            <a:pPr lvl="1">
              <a:defRPr sz="1400"/>
            </a:pPr>
            <a:r>
              <a:t>• Directeur de mission dédié</a:t>
            </a:r>
          </a:p>
          <a:p>
            <a:pPr lvl="1">
              <a:defRPr sz="1400"/>
            </a:pPr>
            <a:r>
              <a:t>• Managers spécialisés par domaine</a:t>
            </a:r>
          </a:p>
          <a:p>
            <a:pPr lvl="1">
              <a:defRPr sz="1400"/>
            </a:pPr>
            <a:r>
              <a:t>• Coordination internationale</a:t>
            </a:r>
          </a:p>
          <a:p>
            <a:pPr>
              <a:defRPr sz="1600" b="1">
                <a:solidFill>
                  <a:srgbClr val="171C8E"/>
                </a:solidFill>
              </a:defRPr>
            </a:pPr>
            <a:r>
              <a:t>Équipe Centrale</a:t>
            </a:r>
          </a:p>
          <a:p>
            <a:pPr lvl="1">
              <a:defRPr sz="1400"/>
            </a:pPr>
            <a:r>
              <a:t>• Équipe permanente sur site</a:t>
            </a:r>
          </a:p>
          <a:p>
            <a:pPr lvl="1">
              <a:defRPr sz="1400"/>
            </a:pPr>
            <a:r>
              <a:t>• Experts techniques dédiés</a:t>
            </a:r>
          </a:p>
          <a:p>
            <a:pPr lvl="1">
              <a:defRPr sz="1400"/>
            </a:pPr>
            <a:r>
              <a:t>• Coordinateurs par workstream</a:t>
            </a:r>
          </a:p>
          <a:p>
            <a:pPr lvl="1">
              <a:defRPr sz="1400"/>
            </a:pPr>
            <a:r>
              <a:t>• Support administratif</a:t>
            </a:r>
          </a:p>
          <a:p>
            <a:pPr>
              <a:defRPr sz="1800" b="1">
                <a:solidFill>
                  <a:srgbClr val="171C8E"/>
                </a:solidFill>
              </a:defRPr>
            </a:pPr>
            <a:r>
              <a:t>Expertises Clés</a:t>
            </a:r>
          </a:p>
          <a:p>
            <a:pPr>
              <a:defRPr sz="1600" b="1">
                <a:solidFill>
                  <a:srgbClr val="171C8E"/>
                </a:solidFill>
              </a:defRPr>
            </a:pPr>
            <a:r>
              <a:t>Compétences Techniques</a:t>
            </a:r>
          </a:p>
          <a:p>
            <a:pPr lvl="1">
              <a:defRPr sz="1400"/>
            </a:pPr>
            <a:r>
              <a:t>• Experts audit et comptabilité</a:t>
            </a:r>
          </a:p>
          <a:p>
            <a:pPr lvl="1">
              <a:defRPr sz="1400"/>
            </a:pPr>
            <a:r>
              <a:t>• Spécialistes secteur télécom</a:t>
            </a:r>
          </a:p>
          <a:p>
            <a:pPr lvl="1">
              <a:defRPr sz="1400"/>
            </a:pPr>
            <a:r>
              <a:t>• Experts en systèmes d'information</a:t>
            </a:r>
          </a:p>
          <a:p>
            <a:pPr lvl="1">
              <a:defRPr sz="1400"/>
            </a:pPr>
            <a:r>
              <a:t>• Consultants en transformation digitale</a:t>
            </a:r>
          </a:p>
          <a:p>
            <a:pPr>
              <a:defRPr sz="1600" b="1">
                <a:solidFill>
                  <a:srgbClr val="171C8E"/>
                </a:solidFill>
              </a:defRPr>
            </a:pPr>
            <a:r>
              <a:t>Expertises Spécialisées</a:t>
            </a:r>
          </a:p>
          <a:p>
            <a:pPr lvl="1">
              <a:defRPr sz="1400"/>
            </a:pPr>
            <a:r>
              <a:t>• Experts IFRS</a:t>
            </a:r>
          </a:p>
          <a:p>
            <a:pPr lvl="1">
              <a:defRPr sz="1400"/>
            </a:pPr>
            <a:r>
              <a:t>• Spécialistes en cybersécurité</a:t>
            </a:r>
          </a:p>
          <a:p>
            <a:pPr lvl="1">
              <a:defRPr sz="1400"/>
            </a:pPr>
            <a:r>
              <a:t>• Consultants ESG</a:t>
            </a:r>
          </a:p>
          <a:p>
            <a:pPr lvl="1">
              <a:defRPr sz="1400"/>
            </a:pPr>
            <a:r>
              <a:t>• Experts en analyse de données</a:t>
            </a:r>
          </a:p>
          <a:p>
            <a:pPr>
              <a:defRPr sz="1800" b="1">
                <a:solidFill>
                  <a:srgbClr val="171C8E"/>
                </a:solidFill>
              </a:defRPr>
            </a:pPr>
            <a:r>
              <a:t>Coordination et Support</a:t>
            </a:r>
          </a:p>
          <a:p>
            <a:pPr>
              <a:defRPr sz="1600" b="1">
                <a:solidFill>
                  <a:srgbClr val="171C8E"/>
                </a:solidFill>
              </a:defRPr>
            </a:pPr>
            <a:r>
              <a:t>Organisation Internationale</a:t>
            </a:r>
          </a:p>
          <a:p>
            <a:pPr lvl="1">
              <a:defRPr sz="1400"/>
            </a:pPr>
            <a:r>
              <a:t>• Équipes locales coordonnées</a:t>
            </a:r>
          </a:p>
          <a:p>
            <a:pPr lvl="1">
              <a:defRPr sz="1400"/>
            </a:pPr>
            <a:r>
              <a:t>• Centre d'excellence technique</a:t>
            </a:r>
          </a:p>
          <a:p>
            <a:pPr lvl="1">
              <a:defRPr sz="1400"/>
            </a:pPr>
            <a:r>
              <a:t>• Support global FORVIS Mazars</a:t>
            </a:r>
          </a:p>
          <a:p>
            <a:pPr lvl="1">
              <a:defRPr sz="1400"/>
            </a:pPr>
            <a:r>
              <a:t>• Réseau d'experts international</a:t>
            </a:r>
          </a:p>
          <a:p>
            <a:pPr>
              <a:defRPr sz="1600" b="1">
                <a:solidFill>
                  <a:srgbClr val="171C8E"/>
                </a:solidFill>
              </a:defRPr>
            </a:pPr>
            <a:r>
              <a:t>Support Technique</a:t>
            </a:r>
          </a:p>
          <a:p>
            <a:pPr lvl="1">
              <a:defRPr sz="1400"/>
            </a:pPr>
            <a:r>
              <a:t>• Département technique central</a:t>
            </a:r>
          </a:p>
          <a:p>
            <a:pPr lvl="1">
              <a:defRPr sz="1400"/>
            </a:pPr>
            <a:r>
              <a:t>• Équipe méthodologie</a:t>
            </a:r>
          </a:p>
          <a:p>
            <a:pPr lvl="1">
              <a:defRPr sz="1400"/>
            </a:pPr>
            <a:r>
              <a:t>• Support qualité dédié</a:t>
            </a:r>
          </a:p>
          <a:p>
            <a:pPr lvl="1">
              <a:defRPr sz="1400"/>
            </a:pPr>
            <a:r>
              <a:t>• Ressources documentaires</a:t>
            </a:r>
          </a:p>
          <a:p>
            <a:pPr>
              <a:defRPr sz="1800" b="1">
                <a:solidFill>
                  <a:srgbClr val="171C8E"/>
                </a:solidFill>
              </a:defRPr>
            </a:pPr>
            <a:r>
              <a:t>Gestion de la Mission</a:t>
            </a:r>
          </a:p>
          <a:p>
            <a:pPr>
              <a:defRPr sz="1600" b="1">
                <a:solidFill>
                  <a:srgbClr val="171C8E"/>
                </a:solidFill>
              </a:defRPr>
            </a:pPr>
            <a:r>
              <a:t>Pilotage</a:t>
            </a:r>
          </a:p>
          <a:p>
            <a:pPr lvl="1">
              <a:defRPr sz="1400"/>
            </a:pPr>
            <a:r>
              <a:t>• Comité de pilotage</a:t>
            </a:r>
          </a:p>
          <a:p>
            <a:pPr lvl="1">
              <a:defRPr sz="1400"/>
            </a:pPr>
            <a:r>
              <a:t>• Réunions de coordination hebdomadaires</a:t>
            </a:r>
          </a:p>
          <a:p>
            <a:pPr lvl="1">
              <a:defRPr sz="1400"/>
            </a:pPr>
            <a:r>
              <a:t>• Suivi des plannings</a:t>
            </a:r>
          </a:p>
          <a:p>
            <a:pPr lvl="1">
              <a:defRPr sz="1400"/>
            </a:pPr>
            <a:r>
              <a:t>• Gestion des ressources</a:t>
            </a:r>
          </a:p>
          <a:p>
            <a:pPr>
              <a:defRPr sz="1600" b="1">
                <a:solidFill>
                  <a:srgbClr val="171C8E"/>
                </a:solidFill>
              </a:defRPr>
            </a:pPr>
            <a:r>
              <a:t>Communication</a:t>
            </a:r>
          </a:p>
          <a:p>
            <a:pPr lvl="1">
              <a:defRPr sz="1400"/>
            </a:pPr>
            <a:r>
              <a:t>• Points réguliers avec Orange</a:t>
            </a:r>
          </a:p>
          <a:p>
            <a:pPr lvl="1">
              <a:defRPr sz="1400"/>
            </a:pPr>
            <a:r>
              <a:t>• Reporting structuré</a:t>
            </a:r>
          </a:p>
          <a:p>
            <a:pPr lvl="1">
              <a:defRPr sz="1400"/>
            </a:pPr>
            <a:r>
              <a:t>• Communication proactive</a:t>
            </a:r>
          </a:p>
          <a:p>
            <a:pPr lvl="1">
              <a:defRPr sz="1400"/>
            </a:pPr>
            <a:r>
              <a:t>• Escalade efficace</a:t>
            </a:r>
          </a:p>
          <a:p>
            <a:pPr>
              <a:defRPr sz="1800" b="1">
                <a:solidFill>
                  <a:srgbClr val="171C8E"/>
                </a:solidFill>
              </a:defRPr>
            </a:pPr>
            <a:r>
              <a:t>Engagement Qualité</a:t>
            </a:r>
          </a:p>
          <a:p>
            <a:pPr>
              <a:defRPr sz="1600" b="1">
                <a:solidFill>
                  <a:srgbClr val="171C8E"/>
                </a:solidFill>
              </a:defRPr>
            </a:pPr>
            <a:r>
              <a:t>Contrôle Qualité</a:t>
            </a:r>
          </a:p>
          <a:p>
            <a:pPr lvl="1">
              <a:defRPr sz="1400"/>
            </a:pPr>
            <a:r>
              <a:t>• Revue indépendante</a:t>
            </a:r>
          </a:p>
          <a:p>
            <a:pPr lvl="1">
              <a:defRPr sz="1400"/>
            </a:pPr>
            <a:r>
              <a:t>• Contrôle qualité multiniveau</a:t>
            </a:r>
          </a:p>
          <a:p>
            <a:pPr lvl="1">
              <a:defRPr sz="1400"/>
            </a:pPr>
            <a:r>
              <a:t>• Supervision continue</a:t>
            </a:r>
          </a:p>
          <a:p>
            <a:pPr lvl="1">
              <a:defRPr sz="1400"/>
            </a:pPr>
            <a:r>
              <a:t>• Documentation rigoureuse</a:t>
            </a:r>
          </a:p>
          <a:p>
            <a:pPr>
              <a:defRPr sz="1600" b="1">
                <a:solidFill>
                  <a:srgbClr val="171C8E"/>
                </a:solidFill>
              </a:defRPr>
            </a:pPr>
            <a:r>
              <a:t>Formation Continue</a:t>
            </a:r>
          </a:p>
          <a:p>
            <a:pPr lvl="1">
              <a:defRPr sz="1400"/>
            </a:pPr>
            <a:r>
              <a:t>• Programme de formation dédié</a:t>
            </a:r>
          </a:p>
          <a:p>
            <a:pPr lvl="1">
              <a:defRPr sz="1400"/>
            </a:pPr>
            <a:r>
              <a:t>• Mise à jour technique régulière</a:t>
            </a:r>
          </a:p>
          <a:p>
            <a:pPr lvl="1">
              <a:defRPr sz="1400"/>
            </a:pPr>
            <a:r>
              <a:t>• Partage des meilleures pratiques</a:t>
            </a:r>
          </a:p>
          <a:p>
            <a:pPr lvl="1">
              <a:defRPr sz="1400"/>
            </a:pPr>
            <a:r>
              <a:t>• Développement professionnel</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Partner And Leadership Bios</a:t>
            </a:r>
          </a:p>
        </p:txBody>
      </p:sp>
      <p:sp>
        <p:nvSpPr>
          <p:cNvPr id="3" name="Content Placeholder 2"/>
          <p:cNvSpPr>
            <a:spLocks noGrp="1"/>
          </p:cNvSpPr>
          <p:nvPr>
            <p:ph idx="1"/>
          </p:nvPr>
        </p:nvSpPr>
        <p:spPr/>
        <p:txBody>
          <a:bodyPr/>
          <a:lstStyle/>
          <a:p/>
          <a:p>
            <a:pPr>
              <a:defRPr sz="2000" b="1">
                <a:solidFill>
                  <a:srgbClr val="171C8E"/>
                </a:solidFill>
              </a:defRPr>
            </a:pPr>
            <a:r>
              <a:t>Équipe de Direction et Associés</a:t>
            </a:r>
          </a:p>
          <a:p>
            <a:pPr>
              <a:defRPr sz="1800" b="1">
                <a:solidFill>
                  <a:srgbClr val="171C8E"/>
                </a:solidFill>
              </a:defRPr>
            </a:pPr>
            <a:r>
              <a:t>Direction de la Mission</a:t>
            </a:r>
          </a:p>
          <a:p>
            <a:pPr>
              <a:defRPr sz="1600" b="1">
                <a:solidFill>
                  <a:srgbClr val="171C8E"/>
                </a:solidFill>
              </a:defRPr>
            </a:pPr>
            <a:r>
              <a:t>Associé Responsable</a:t>
            </a:r>
          </a:p>
          <a:p>
            <a:pPr lvl="1">
              <a:defRPr sz="1400"/>
            </a:pPr>
            <a:r>
              <a:t>• Plus de 20 ans d'expérience en audit</a:t>
            </a:r>
          </a:p>
          <a:p>
            <a:pPr lvl="1">
              <a:defRPr sz="1400"/>
            </a:pPr>
            <a:r>
              <a:t>• Expert reconnu du secteur télécom</a:t>
            </a:r>
          </a:p>
          <a:p>
            <a:pPr lvl="1">
              <a:defRPr sz="1400"/>
            </a:pPr>
            <a:r>
              <a:t>• Leadership de missions complexes</a:t>
            </a:r>
          </a:p>
          <a:p>
            <a:pPr lvl="1">
              <a:defRPr sz="1400"/>
            </a:pPr>
            <a:r>
              <a:t>• Relations privilégiées avec les régulateurs</a:t>
            </a:r>
          </a:p>
          <a:p>
            <a:pPr>
              <a:defRPr sz="1600" b="1">
                <a:solidFill>
                  <a:srgbClr val="171C8E"/>
                </a:solidFill>
              </a:defRPr>
            </a:pPr>
            <a:r>
              <a:t>Directeur de Mission</a:t>
            </a:r>
          </a:p>
          <a:p>
            <a:pPr lvl="1">
              <a:defRPr sz="1400"/>
            </a:pPr>
            <a:r>
              <a:t>• 15 ans d'expérience en audit et conseil</a:t>
            </a:r>
          </a:p>
          <a:p>
            <a:pPr lvl="1">
              <a:defRPr sz="1400"/>
            </a:pPr>
            <a:r>
              <a:t>• Spécialiste des groupes internationaux</a:t>
            </a:r>
          </a:p>
          <a:p>
            <a:pPr lvl="1">
              <a:defRPr sz="1400"/>
            </a:pPr>
            <a:r>
              <a:t>• Expertise technique IFRS</a:t>
            </a:r>
          </a:p>
          <a:p>
            <a:pPr lvl="1">
              <a:defRPr sz="1400"/>
            </a:pPr>
            <a:r>
              <a:t>• Gestion de missions multi-sites</a:t>
            </a:r>
          </a:p>
          <a:p>
            <a:pPr>
              <a:defRPr sz="1800" b="1">
                <a:solidFill>
                  <a:srgbClr val="171C8E"/>
                </a:solidFill>
              </a:defRPr>
            </a:pPr>
            <a:r>
              <a:t>Équipe de Direction</a:t>
            </a:r>
          </a:p>
          <a:p>
            <a:pPr>
              <a:defRPr sz="1600" b="1">
                <a:solidFill>
                  <a:srgbClr val="171C8E"/>
                </a:solidFill>
              </a:defRPr>
            </a:pPr>
            <a:r>
              <a:t>Managers Seniors</a:t>
            </a:r>
          </a:p>
          <a:p>
            <a:pPr lvl="1">
              <a:defRPr sz="1400"/>
            </a:pPr>
            <a:r>
              <a:t>• Expertise sectorielle approfondie</a:t>
            </a:r>
          </a:p>
          <a:p>
            <a:pPr lvl="1">
              <a:defRPr sz="1400"/>
            </a:pPr>
            <a:r>
              <a:t>• Gestion d'équipes internationales</a:t>
            </a:r>
          </a:p>
          <a:p>
            <a:pPr lvl="1">
              <a:defRPr sz="1400"/>
            </a:pPr>
            <a:r>
              <a:t>• Maîtrise des enjeux réglementaires</a:t>
            </a:r>
          </a:p>
          <a:p>
            <a:pPr lvl="1">
              <a:defRPr sz="1400"/>
            </a:pPr>
            <a:r>
              <a:t>• Excellence opérationnelle</a:t>
            </a:r>
          </a:p>
          <a:p>
            <a:pPr>
              <a:defRPr sz="1600" b="1">
                <a:solidFill>
                  <a:srgbClr val="171C8E"/>
                </a:solidFill>
              </a:defRPr>
            </a:pPr>
            <a:r>
              <a:t>Experts Techniques</a:t>
            </a:r>
          </a:p>
          <a:p>
            <a:pPr lvl="1">
              <a:defRPr sz="1400"/>
            </a:pPr>
            <a:r>
              <a:t>• Spécialistes IFRS dédiés</a:t>
            </a:r>
          </a:p>
          <a:p>
            <a:pPr lvl="1">
              <a:defRPr sz="1400"/>
            </a:pPr>
            <a:r>
              <a:t>• Experts en analyse de données</a:t>
            </a:r>
          </a:p>
          <a:p>
            <a:pPr lvl="1">
              <a:defRPr sz="1400"/>
            </a:pPr>
            <a:r>
              <a:t>• Consultants transformation digitale</a:t>
            </a:r>
          </a:p>
          <a:p>
            <a:pPr lvl="1">
              <a:defRPr sz="1400"/>
            </a:pPr>
            <a:r>
              <a:t>• Spécialistes ESG</a:t>
            </a:r>
          </a:p>
          <a:p>
            <a:pPr>
              <a:defRPr sz="1800" b="1">
                <a:solidFill>
                  <a:srgbClr val="171C8E"/>
                </a:solidFill>
              </a:defRPr>
            </a:pPr>
            <a:r>
              <a:t>Expertise Sectorielle</a:t>
            </a:r>
          </a:p>
          <a:p>
            <a:pPr>
              <a:defRPr sz="1600" b="1">
                <a:solidFill>
                  <a:srgbClr val="171C8E"/>
                </a:solidFill>
              </a:defRPr>
            </a:pPr>
            <a:r>
              <a:t>Télécommunications</a:t>
            </a:r>
          </a:p>
          <a:p>
            <a:pPr lvl="1">
              <a:defRPr sz="1400"/>
            </a:pPr>
            <a:r>
              <a:t>• Connaissance approfondie du marché</a:t>
            </a:r>
          </a:p>
          <a:p>
            <a:pPr lvl="1">
              <a:defRPr sz="1400"/>
            </a:pPr>
            <a:r>
              <a:t>• Expertise technique spécifique</a:t>
            </a:r>
          </a:p>
          <a:p>
            <a:pPr lvl="1">
              <a:defRPr sz="1400"/>
            </a:pPr>
            <a:r>
              <a:t>• Veille sectorielle active</a:t>
            </a:r>
          </a:p>
          <a:p>
            <a:pPr lvl="1">
              <a:defRPr sz="1400"/>
            </a:pPr>
            <a:r>
              <a:t>• Réseau professionnel étendu</a:t>
            </a:r>
          </a:p>
          <a:p>
            <a:pPr>
              <a:defRPr sz="1600" b="1">
                <a:solidFill>
                  <a:srgbClr val="171C8E"/>
                </a:solidFill>
              </a:defRPr>
            </a:pPr>
            <a:r>
              <a:t>Innovation et Digital</a:t>
            </a:r>
          </a:p>
          <a:p>
            <a:pPr lvl="1">
              <a:defRPr sz="1400"/>
            </a:pPr>
            <a:r>
              <a:t>• Maîtrise des nouvelles technologies</a:t>
            </a:r>
          </a:p>
          <a:p>
            <a:pPr lvl="1">
              <a:defRPr sz="1400"/>
            </a:pPr>
            <a:r>
              <a:t>• Expertise en cybersécurité</a:t>
            </a:r>
          </a:p>
          <a:p>
            <a:pPr lvl="1">
              <a:defRPr sz="1400"/>
            </a:pPr>
            <a:r>
              <a:t>• Transformation digitale</a:t>
            </a:r>
          </a:p>
          <a:p>
            <a:pPr lvl="1">
              <a:defRPr sz="1400"/>
            </a:pPr>
            <a:r>
              <a:t>• Solutions data analytics</a:t>
            </a:r>
          </a:p>
          <a:p>
            <a:pPr>
              <a:defRPr sz="1800" b="1">
                <a:solidFill>
                  <a:srgbClr val="171C8E"/>
                </a:solidFill>
              </a:defRPr>
            </a:pPr>
            <a:r>
              <a:t>Leadership International</a:t>
            </a:r>
          </a:p>
          <a:p>
            <a:pPr>
              <a:defRPr sz="1600" b="1">
                <a:solidFill>
                  <a:srgbClr val="171C8E"/>
                </a:solidFill>
              </a:defRPr>
            </a:pPr>
            <a:r>
              <a:t>Réseau Global</a:t>
            </a:r>
          </a:p>
          <a:p>
            <a:pPr lvl="1">
              <a:defRPr sz="1400"/>
            </a:pPr>
            <a:r>
              <a:t>• Coordination internationale</a:t>
            </a:r>
          </a:p>
          <a:p>
            <a:pPr lvl="1">
              <a:defRPr sz="1400"/>
            </a:pPr>
            <a:r>
              <a:t>• Expertise multi-juridictions</a:t>
            </a:r>
          </a:p>
          <a:p>
            <a:pPr lvl="1">
              <a:defRPr sz="1400"/>
            </a:pPr>
            <a:r>
              <a:t>• Best practices internationales</a:t>
            </a:r>
          </a:p>
          <a:p>
            <a:pPr lvl="1">
              <a:defRPr sz="1400"/>
            </a:pPr>
            <a:r>
              <a:t>• Support technique mondial</a:t>
            </a:r>
          </a:p>
          <a:p>
            <a:pPr>
              <a:defRPr sz="1600" b="1">
                <a:solidFill>
                  <a:srgbClr val="171C8E"/>
                </a:solidFill>
              </a:defRPr>
            </a:pPr>
            <a:r>
              <a:t>Excellence Technique</a:t>
            </a:r>
          </a:p>
          <a:p>
            <a:pPr lvl="1">
              <a:defRPr sz="1400"/>
            </a:pPr>
            <a:r>
              <a:t>• Formation continue</a:t>
            </a:r>
          </a:p>
          <a:p>
            <a:pPr lvl="1">
              <a:defRPr sz="1400"/>
            </a:pPr>
            <a:r>
              <a:t>• Publications professionnelles</a:t>
            </a:r>
          </a:p>
          <a:p>
            <a:pPr lvl="1">
              <a:defRPr sz="1400"/>
            </a:pPr>
            <a:r>
              <a:t>• Participation aux groupes de travail</a:t>
            </a:r>
          </a:p>
          <a:p>
            <a:pPr lvl="1">
              <a:defRPr sz="1400"/>
            </a:pPr>
            <a:r>
              <a:t>• Contribution aux normes sectorielles</a:t>
            </a:r>
          </a:p>
          <a:p>
            <a:pPr>
              <a:defRPr sz="1800" b="1">
                <a:solidFill>
                  <a:srgbClr val="171C8E"/>
                </a:solidFill>
              </a:defRPr>
            </a:pPr>
            <a:r>
              <a:t>Engagement Client</a:t>
            </a:r>
          </a:p>
          <a:p>
            <a:pPr>
              <a:defRPr sz="1600" b="1">
                <a:solidFill>
                  <a:srgbClr val="171C8E"/>
                </a:solidFill>
              </a:defRPr>
            </a:pPr>
            <a:r>
              <a:t>Approche Collaborative</a:t>
            </a:r>
          </a:p>
          <a:p>
            <a:pPr lvl="1">
              <a:defRPr sz="1400"/>
            </a:pPr>
            <a:r>
              <a:t>• Proximité client</a:t>
            </a:r>
          </a:p>
          <a:p>
            <a:pPr lvl="1">
              <a:defRPr sz="1400"/>
            </a:pPr>
            <a:r>
              <a:t>• Disponibilité</a:t>
            </a:r>
          </a:p>
          <a:p>
            <a:pPr lvl="1">
              <a:defRPr sz="1400"/>
            </a:pPr>
            <a:r>
              <a:t>• Réactivité</a:t>
            </a:r>
          </a:p>
          <a:p>
            <a:pPr lvl="1">
              <a:defRPr sz="1400"/>
            </a:pPr>
            <a:r>
              <a:t>• Support continu</a:t>
            </a:r>
          </a:p>
          <a:p>
            <a:pPr>
              <a:defRPr sz="1600" b="1">
                <a:solidFill>
                  <a:srgbClr val="171C8E"/>
                </a:solidFill>
              </a:defRPr>
            </a:pPr>
            <a:r>
              <a:t>Valeur Ajoutée</a:t>
            </a:r>
          </a:p>
          <a:p>
            <a:pPr lvl="1">
              <a:defRPr sz="1400"/>
            </a:pPr>
            <a:r>
              <a:t>• Vision stratégique</a:t>
            </a:r>
          </a:p>
          <a:p>
            <a:pPr lvl="1">
              <a:defRPr sz="1400"/>
            </a:pPr>
            <a:r>
              <a:t>• Benchmark sectoriel</a:t>
            </a:r>
          </a:p>
          <a:p>
            <a:pPr lvl="1">
              <a:defRPr sz="1400"/>
            </a:pPr>
            <a:r>
              <a:t>• Partage d'expérience</a:t>
            </a:r>
          </a:p>
          <a:p>
            <a:pPr lvl="1">
              <a:defRPr sz="1400"/>
            </a:pPr>
            <a:r>
              <a:t>• Anticipation des enjeux</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Cover Letter</a:t>
            </a:r>
          </a:p>
        </p:txBody>
      </p:sp>
      <p:sp>
        <p:nvSpPr>
          <p:cNvPr id="3" name="Content Placeholder 2"/>
          <p:cNvSpPr>
            <a:spLocks noGrp="1"/>
          </p:cNvSpPr>
          <p:nvPr>
            <p:ph idx="1"/>
          </p:nvPr>
        </p:nvSpPr>
        <p:spPr/>
        <p:txBody>
          <a:bodyPr/>
          <a:lstStyle/>
          <a:p/>
          <a:p>
            <a:pPr>
              <a:defRPr sz="2000" b="1">
                <a:solidFill>
                  <a:srgbClr val="171C8E"/>
                </a:solidFill>
              </a:defRPr>
            </a:pPr>
            <a:r>
              <a:t>Lettre de Motivation</a:t>
            </a:r>
          </a:p>
          <a:p>
            <a:pPr>
              <a:defRPr sz="1800" b="1">
                <a:solidFill>
                  <a:srgbClr val="171C8E"/>
                </a:solidFill>
              </a:defRPr>
            </a:pPr>
            <a:r>
              <a:t>Chers membres du Comité de sélection,</a:t>
            </a:r>
          </a:p>
          <a:p>
            <a:pPr>
              <a:defRPr sz="1400"/>
            </a:pPr>
            <a:r>
              <a:t>Nous sommes très heureux de vous soumettre notre proposition pour le mandat de commissariat aux comptes de Orange.</a:t>
            </a:r>
          </a:p>
          <a:p>
            <a:pPr>
              <a:defRPr sz="1400"/>
            </a:pPr>
            <a:r>
              <a:t>Votre Groupe met en œuvre son plan stratégique 2023 - 2032 en réaffirmant son ambition d'être le champion de la mobilité durable. L'ouverture à la concurrence, la régénération du réseau, le déploiement d'une culture de la performance et la croissance de vos différentes activités sont des enjeux essentiels de la prochaine décennie.</a:t>
            </a:r>
          </a:p>
          <a:p>
            <a:pPr>
              <a:defRPr sz="1400"/>
            </a:pPr>
            <a:r>
              <a:t>C'est dans ce contexte que vous appréciez à désigner votre nouveau collège de Commissaires aux comptes. Nous sommes conscients de l'engagement que cet environnement unique implique de la part de vos auditeurs et nous sommes convaincus d'être le bon choix pour Orange.</a:t>
            </a:r>
          </a:p>
          <a:p>
            <a:pPr>
              <a:defRPr sz="1800" b="1">
                <a:solidFill>
                  <a:srgbClr val="171C8E"/>
                </a:solidFill>
              </a:defRPr>
            </a:pPr>
            <a:r>
              <a:t>La mobilisation de nos meilleurs talents pour Orange</a:t>
            </a:r>
          </a:p>
          <a:p>
            <a:pPr>
              <a:defRPr sz="1400"/>
            </a:pPr>
            <a:r>
              <a:t>Nous avons mobilisé la meilleure équipe pour Orange. Elle a l'expérience de l'audit de groupes cotés du CAC40 ou contrôlés par l'État, la connaissance des métiers et des problématiques comptables de Orange et l'expertise du secteur de la mobilité en France et à l'international.</a:t>
            </a:r>
          </a:p>
          <a:p>
            <a:pPr>
              <a:defRPr sz="1400"/>
            </a:pPr>
            <a:r>
              <a:t>Elle a l'expérience des environnements en transformation et des activités régulées, y compris au sein de groupes qui se sont ouverts à la concurrence.</a:t>
            </a:r>
          </a:p>
          <a:p>
            <a:pPr>
              <a:defRPr sz="1400"/>
            </a:pPr>
            <a:r>
              <a:t>Notre équipe sera disponible et mobilisable à tout moment, engagée sur le terrain pour anticiper et analyser vos opérations les plus complexes, avec une approche pragmatique permettant de traduire la réalité de vos opérations.</a:t>
            </a:r>
          </a:p>
          <a:p>
            <a:pPr>
              <a:defRPr sz="1800" b="1">
                <a:solidFill>
                  <a:srgbClr val="171C8E"/>
                </a:solidFill>
              </a:defRPr>
            </a:pPr>
            <a:r>
              <a:t>Un audit au service de la sécurité de votre information financière et de durabilité</a:t>
            </a:r>
          </a:p>
          <a:p>
            <a:pPr>
              <a:defRPr sz="1400"/>
            </a:pPr>
            <a:r>
              <a:t>La Direction financière est un acteur clé dans les transformations du Groupe. Ses défis sont nombreux, dans une organisation qui se caractérise par la diversité des activités, la création et le pilotage de sociétés dédiées, une évolution des ERP et l'appropriation des enjeux de durabilité.</a:t>
            </a:r>
          </a:p>
          <a:p>
            <a:pPr>
              <a:defRPr sz="1400"/>
            </a:pPr>
            <a:r>
              <a:t>Notre audit, sans surprise, contribuera à la qualité et à la sécurité de votre information financière et de durabilité. Nous nous engageons à :</a:t>
            </a:r>
          </a:p>
          <a:p>
            <a:pPr lvl="1">
              <a:defRPr sz="1400"/>
            </a:pPr>
            <a:r>
              <a:t>• Anticiper les problématiques complexes et vous proposer des solutions pertinentes</a:t>
            </a:r>
          </a:p>
          <a:p>
            <a:pPr lvl="1">
              <a:defRPr sz="1400"/>
            </a:pPr>
            <a:r>
              <a:t>• Contribuer au renforcement de votre contrôle interne par des recommandations claires et pragmatiques pour toutes vos activités et dans tous vos pays</a:t>
            </a:r>
          </a:p>
          <a:p>
            <a:pPr lvl="1">
              <a:defRPr sz="1400"/>
            </a:pPr>
            <a:r>
              <a:t>• Déployer un audit digitalisé à la pointe des innovations du marché</a:t>
            </a:r>
          </a:p>
          <a:p>
            <a:pPr lvl="1">
              <a:defRPr sz="1400"/>
            </a:pPr>
            <a:r>
              <a:t>• Adapter notre approche au fur et à mesure de votre transformation et de l'évolution de vos systèmes d'information</a:t>
            </a:r>
          </a:p>
          <a:p>
            <a:pPr>
              <a:defRPr sz="1800" b="1">
                <a:solidFill>
                  <a:srgbClr val="171C8E"/>
                </a:solidFill>
              </a:defRPr>
            </a:pPr>
            <a:r>
              <a:t>Forvis Mazars, un partenaire historique qui a la volonté de devenir votre Commissaire aux comptes</a:t>
            </a:r>
          </a:p>
          <a:p>
            <a:pPr>
              <a:defRPr sz="1400"/>
            </a:pPr>
            <a:r>
              <a:t>Nous avons eu le privilège de vous accompagner depuis plus de 20 ans en audit puis en conseil. Nous vous avons accompagné dans la mise en œuvre des réformes ferroviaires et de l'ouverture à la concurrence, ce qui nous permet d'avoir une connaissance approfondie de vos enjeux et de votre organisation.</a:t>
            </a:r>
          </a:p>
          <a:p>
            <a:pPr>
              <a:defRPr sz="1400"/>
            </a:pPr>
            <a:r>
              <a:t>Forvis Mazars a toujours investi à vos côtés avec la volonté de devenir votre Commissaire aux comptes. Nous sommes convaincus que c'est en tant qu'auditeur que nous vous apporterons le plus de valeur.</a:t>
            </a:r>
          </a:p>
          <a:p>
            <a:pPr>
              <a:defRPr sz="1400"/>
            </a:pPr>
            <a:r>
              <a:t>Orange sera un client stratégique pour Forvis Mazars en France et à l'international.</a:t>
            </a:r>
          </a:p>
          <a:p>
            <a:pPr>
              <a:defRPr sz="1800" b="1">
                <a:solidFill>
                  <a:srgbClr val="171C8E"/>
                </a:solidFill>
              </a:defRPr>
            </a:pPr>
            <a:r>
              <a:t>Un acteur international d'origine française</a:t>
            </a:r>
          </a:p>
          <a:p>
            <a:pPr>
              <a:defRPr sz="1400"/>
            </a:pPr>
            <a:r>
              <a:t>Avec 40 000 collaborateurs présents dans 100 pays, Forvis Mazars est le seul acteur international dirigé depuis la France, capable d'auditer des grands groupes partout dans le monde.</a:t>
            </a:r>
          </a:p>
          <a:p>
            <a:pPr>
              <a:defRPr sz="1400"/>
            </a:pPr>
            <a:r>
              <a:t>Nous auditons un tiers du CAC40. Ces dernières années, des groupes comme Danone, Renault ou Suez nous ont choisi et nos grands clients historiques, dont la Caisse des Dépôts et Consignations, La Poste, Schneider Electric ou LVMH nous ont renouvelé leur confiance. Nous accompagnons aujourd'hui de nombreux leaders mondiaux de leur industrie à l'international et en particulier dans leurs géographies clés, comme aux États-Unis, en Allemagne ou en Chine.</a:t>
            </a:r>
          </a:p>
          <a:p>
            <a:pPr>
              <a:defRPr sz="1400"/>
            </a:pPr>
            <a:r>
              <a:t>Nous sommes la seule voix européenne dans les instances de normalisation et de régulation internationales. Nous portons la voix des entreprises françaises dans les débats de place et auprès des régulateurs internationaux.</a:t>
            </a:r>
          </a:p>
          <a:p>
            <a:pPr>
              <a:defRPr sz="1400"/>
            </a:pPr>
            <a:r>
              <a:t>Nous espérons que notre réponse saura traduire notre capacité, notre enthousiasme et notre volonté à devenir votre commissaire aux comptes. Nous vous réaffirmons notre envie profonde de devenir l'auditeur de Orange et l'immense fierté qui sera la nôtre si vous nous choisissez.</a:t>
            </a:r>
          </a:p>
          <a:p>
            <a:pPr>
              <a:defRPr sz="1400"/>
            </a:pPr>
            <a:r>
              <a:t>Juliette Decoux-Guillemot Achour Messas</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Sector And Client Experience</a:t>
            </a:r>
          </a:p>
        </p:txBody>
      </p:sp>
      <p:sp>
        <p:nvSpPr>
          <p:cNvPr id="3" name="Content Placeholder 2"/>
          <p:cNvSpPr>
            <a:spLocks noGrp="1"/>
          </p:cNvSpPr>
          <p:nvPr>
            <p:ph idx="1"/>
          </p:nvPr>
        </p:nvSpPr>
        <p:spPr/>
        <p:txBody>
          <a:bodyPr/>
          <a:lstStyle/>
          <a:p/>
          <a:p>
            <a:pPr>
              <a:defRPr sz="2000" b="1">
                <a:solidFill>
                  <a:srgbClr val="171C8E"/>
                </a:solidFill>
              </a:defRPr>
            </a:pPr>
            <a:r>
              <a:t>Expertise Sectorielle et Références</a:t>
            </a:r>
          </a:p>
          <a:p>
            <a:pPr>
              <a:defRPr sz="1800" b="1">
                <a:solidFill>
                  <a:srgbClr val="171C8E"/>
                </a:solidFill>
              </a:defRPr>
            </a:pPr>
            <a:r>
              <a:t>Expertise Télécom</a:t>
            </a:r>
          </a:p>
          <a:p>
            <a:pPr>
              <a:defRPr sz="1600" b="1">
                <a:solidFill>
                  <a:srgbClr val="171C8E"/>
                </a:solidFill>
              </a:defRPr>
            </a:pPr>
            <a:r>
              <a:t>Connaissance du Secteur</a:t>
            </a:r>
          </a:p>
          <a:p>
            <a:pPr lvl="1">
              <a:defRPr sz="1400"/>
            </a:pPr>
            <a:r>
              <a:t>• Leader de l'audit télécom</a:t>
            </a:r>
          </a:p>
          <a:p>
            <a:pPr lvl="1">
              <a:defRPr sz="1400"/>
            </a:pPr>
            <a:r>
              <a:t>• Expertise technique spécialisée</a:t>
            </a:r>
          </a:p>
          <a:p>
            <a:pPr lvl="1">
              <a:defRPr sz="1400"/>
            </a:pPr>
            <a:r>
              <a:t>• Veille sectorielle permanente</a:t>
            </a:r>
          </a:p>
          <a:p>
            <a:pPr lvl="1">
              <a:defRPr sz="1400"/>
            </a:pPr>
            <a:r>
              <a:t>• Réseau d'experts international</a:t>
            </a:r>
          </a:p>
          <a:p>
            <a:pPr>
              <a:defRPr sz="1600" b="1">
                <a:solidFill>
                  <a:srgbClr val="171C8E"/>
                </a:solidFill>
              </a:defRPr>
            </a:pPr>
            <a:r>
              <a:t>Enjeux Sectoriels</a:t>
            </a:r>
          </a:p>
          <a:p>
            <a:pPr lvl="1">
              <a:defRPr sz="1400"/>
            </a:pPr>
            <a:r>
              <a:t>• Transformation digitale</a:t>
            </a:r>
          </a:p>
          <a:p>
            <a:pPr lvl="1">
              <a:defRPr sz="1400"/>
            </a:pPr>
            <a:r>
              <a:t>• Évolution des modèles d'affaires</a:t>
            </a:r>
          </a:p>
          <a:p>
            <a:pPr lvl="1">
              <a:defRPr sz="1400"/>
            </a:pPr>
            <a:r>
              <a:t>• Innovation technologique</a:t>
            </a:r>
          </a:p>
          <a:p>
            <a:pPr lvl="1">
              <a:defRPr sz="1400"/>
            </a:pPr>
            <a:r>
              <a:t>• Réglementation sectorielle</a:t>
            </a:r>
          </a:p>
          <a:p>
            <a:pPr>
              <a:defRPr sz="1800" b="1">
                <a:solidFill>
                  <a:srgbClr val="171C8E"/>
                </a:solidFill>
              </a:defRPr>
            </a:pPr>
            <a:r>
              <a:t>Références Clients</a:t>
            </a:r>
          </a:p>
          <a:p>
            <a:pPr>
              <a:defRPr sz="1600" b="1">
                <a:solidFill>
                  <a:srgbClr val="171C8E"/>
                </a:solidFill>
              </a:defRPr>
            </a:pPr>
            <a:r>
              <a:t>Groupes Internationaux</a:t>
            </a:r>
          </a:p>
          <a:p>
            <a:pPr lvl="1">
              <a:defRPr sz="1400"/>
            </a:pPr>
            <a:r>
              <a:t>• Opérateurs télécom majeurs</a:t>
            </a:r>
          </a:p>
          <a:p>
            <a:pPr lvl="1">
              <a:defRPr sz="1400"/>
            </a:pPr>
            <a:r>
              <a:t>• Groupes multimédias</a:t>
            </a:r>
          </a:p>
          <a:p>
            <a:pPr lvl="1">
              <a:defRPr sz="1400"/>
            </a:pPr>
            <a:r>
              <a:t>• Acteurs technologiques</a:t>
            </a:r>
          </a:p>
          <a:p>
            <a:pPr lvl="1">
              <a:defRPr sz="1400"/>
            </a:pPr>
            <a:r>
              <a:t>• Entreprises de services numériques</a:t>
            </a:r>
          </a:p>
          <a:p>
            <a:pPr>
              <a:defRPr sz="1600" b="1">
                <a:solidFill>
                  <a:srgbClr val="171C8E"/>
                </a:solidFill>
              </a:defRPr>
            </a:pPr>
            <a:r>
              <a:t>Expérience Multi-Pays</a:t>
            </a:r>
          </a:p>
          <a:p>
            <a:pPr lvl="1">
              <a:defRPr sz="1400"/>
            </a:pPr>
            <a:r>
              <a:t>• Coordination internationale</a:t>
            </a:r>
          </a:p>
          <a:p>
            <a:pPr lvl="1">
              <a:defRPr sz="1400"/>
            </a:pPr>
            <a:r>
              <a:t>• Adaptation aux contextes locaux</a:t>
            </a:r>
          </a:p>
          <a:p>
            <a:pPr lvl="1">
              <a:defRPr sz="1400"/>
            </a:pPr>
            <a:r>
              <a:t>• Gestion multi-culturelle</a:t>
            </a:r>
          </a:p>
          <a:p>
            <a:pPr lvl="1">
              <a:defRPr sz="1400"/>
            </a:pPr>
            <a:r>
              <a:t>• Conformité internationale</a:t>
            </a:r>
          </a:p>
          <a:p>
            <a:pPr>
              <a:defRPr sz="1800" b="1">
                <a:solidFill>
                  <a:srgbClr val="171C8E"/>
                </a:solidFill>
              </a:defRPr>
            </a:pPr>
            <a:r>
              <a:t>Valeur Ajoutée</a:t>
            </a:r>
          </a:p>
          <a:p>
            <a:pPr>
              <a:defRPr sz="1600" b="1">
                <a:solidFill>
                  <a:srgbClr val="171C8E"/>
                </a:solidFill>
              </a:defRPr>
            </a:pPr>
            <a:r>
              <a:t>Expertise Technique</a:t>
            </a:r>
          </a:p>
          <a:p>
            <a:pPr lvl="1">
              <a:defRPr sz="1400"/>
            </a:pPr>
            <a:r>
              <a:t>• Audit des revenus télécoms</a:t>
            </a:r>
          </a:p>
          <a:p>
            <a:pPr lvl="1">
              <a:defRPr sz="1400"/>
            </a:pPr>
            <a:r>
              <a:t>• Revue des systèmes d'information</a:t>
            </a:r>
          </a:p>
          <a:p>
            <a:pPr lvl="1">
              <a:defRPr sz="1400"/>
            </a:pPr>
            <a:r>
              <a:t>• Analyse des investissements réseaux</a:t>
            </a:r>
          </a:p>
          <a:p>
            <a:pPr lvl="1">
              <a:defRPr sz="1400"/>
            </a:pPr>
            <a:r>
              <a:t>• Évaluation des actifs technologiques</a:t>
            </a:r>
          </a:p>
          <a:p>
            <a:pPr>
              <a:defRPr sz="1600" b="1">
                <a:solidFill>
                  <a:srgbClr val="171C8E"/>
                </a:solidFill>
              </a:defRPr>
            </a:pPr>
            <a:r>
              <a:t>Innovation et Digital</a:t>
            </a:r>
          </a:p>
          <a:p>
            <a:pPr lvl="1">
              <a:defRPr sz="1400"/>
            </a:pPr>
            <a:r>
              <a:t>• Solutions d'audit digitales</a:t>
            </a:r>
          </a:p>
          <a:p>
            <a:pPr lvl="1">
              <a:defRPr sz="1400"/>
            </a:pPr>
            <a:r>
              <a:t>• Analyse de données avancée</a:t>
            </a:r>
          </a:p>
          <a:p>
            <a:pPr lvl="1">
              <a:defRPr sz="1400"/>
            </a:pPr>
            <a:r>
              <a:t>• Automatisation des processus</a:t>
            </a:r>
          </a:p>
          <a:p>
            <a:pPr lvl="1">
              <a:defRPr sz="1400"/>
            </a:pPr>
            <a:r>
              <a:t>• Technologies émergentes</a:t>
            </a:r>
          </a:p>
          <a:p>
            <a:pPr>
              <a:defRPr sz="1800" b="1">
                <a:solidFill>
                  <a:srgbClr val="171C8E"/>
                </a:solidFill>
              </a:defRPr>
            </a:pPr>
            <a:r>
              <a:t>Secteurs Connexes</a:t>
            </a:r>
          </a:p>
          <a:p>
            <a:pPr>
              <a:defRPr sz="1600" b="1">
                <a:solidFill>
                  <a:srgbClr val="171C8E"/>
                </a:solidFill>
              </a:defRPr>
            </a:pPr>
            <a:r>
              <a:t>Convergence des Services</a:t>
            </a:r>
          </a:p>
          <a:p>
            <a:pPr lvl="1">
              <a:defRPr sz="1400"/>
            </a:pPr>
            <a:r>
              <a:t>• Médias et contenus</a:t>
            </a:r>
          </a:p>
          <a:p>
            <a:pPr lvl="1">
              <a:defRPr sz="1400"/>
            </a:pPr>
            <a:r>
              <a:t>• Services numériques</a:t>
            </a:r>
          </a:p>
          <a:p>
            <a:pPr lvl="1">
              <a:defRPr sz="1400"/>
            </a:pPr>
            <a:r>
              <a:t>• Solutions B2B</a:t>
            </a:r>
          </a:p>
          <a:p>
            <a:pPr lvl="1">
              <a:defRPr sz="1400"/>
            </a:pPr>
            <a:r>
              <a:t>• Internet des objets</a:t>
            </a:r>
          </a:p>
          <a:p>
            <a:pPr>
              <a:defRPr sz="1600" b="1">
                <a:solidFill>
                  <a:srgbClr val="171C8E"/>
                </a:solidFill>
              </a:defRPr>
            </a:pPr>
            <a:r>
              <a:t>Écosystème Digital</a:t>
            </a:r>
          </a:p>
          <a:p>
            <a:pPr lvl="1">
              <a:defRPr sz="1400"/>
            </a:pPr>
            <a:r>
              <a:t>• Fintechs et paiements</a:t>
            </a:r>
          </a:p>
          <a:p>
            <a:pPr lvl="1">
              <a:defRPr sz="1400"/>
            </a:pPr>
            <a:r>
              <a:t>• Cloud computing</a:t>
            </a:r>
          </a:p>
          <a:p>
            <a:pPr lvl="1">
              <a:defRPr sz="1400"/>
            </a:pPr>
            <a:r>
              <a:t>• Cybersécurité</a:t>
            </a:r>
          </a:p>
          <a:p>
            <a:pPr lvl="1">
              <a:defRPr sz="1400"/>
            </a:pPr>
            <a:r>
              <a:t>• Intelligence artificielle</a:t>
            </a:r>
          </a:p>
          <a:p>
            <a:pPr>
              <a:defRPr sz="1800" b="1">
                <a:solidFill>
                  <a:srgbClr val="171C8E"/>
                </a:solidFill>
              </a:defRPr>
            </a:pPr>
            <a:r>
              <a:t>Engagement Sectoriel</a:t>
            </a:r>
          </a:p>
          <a:p>
            <a:pPr>
              <a:defRPr sz="1600" b="1">
                <a:solidFill>
                  <a:srgbClr val="171C8E"/>
                </a:solidFill>
              </a:defRPr>
            </a:pPr>
            <a:r>
              <a:t>Leadership d'Opinion</a:t>
            </a:r>
          </a:p>
          <a:p>
            <a:pPr lvl="1">
              <a:defRPr sz="1400"/>
            </a:pPr>
            <a:r>
              <a:t>• Publications sectorielles</a:t>
            </a:r>
          </a:p>
          <a:p>
            <a:pPr lvl="1">
              <a:defRPr sz="1400"/>
            </a:pPr>
            <a:r>
              <a:t>• Études de marché</a:t>
            </a:r>
          </a:p>
          <a:p>
            <a:pPr lvl="1">
              <a:defRPr sz="1400"/>
            </a:pPr>
            <a:r>
              <a:t>• Événements professionnels</a:t>
            </a:r>
          </a:p>
          <a:p>
            <a:pPr lvl="1">
              <a:defRPr sz="1400"/>
            </a:pPr>
            <a:r>
              <a:t>• Groupes de travail</a:t>
            </a:r>
          </a:p>
          <a:p>
            <a:pPr>
              <a:defRPr sz="1600" b="1">
                <a:solidFill>
                  <a:srgbClr val="171C8E"/>
                </a:solidFill>
              </a:defRPr>
            </a:pPr>
            <a:r>
              <a:t>Développement Continu</a:t>
            </a:r>
          </a:p>
          <a:p>
            <a:pPr lvl="1">
              <a:defRPr sz="1400"/>
            </a:pPr>
            <a:r>
              <a:t>• Formation sectorielle</a:t>
            </a:r>
          </a:p>
          <a:p>
            <a:pPr lvl="1">
              <a:defRPr sz="1400"/>
            </a:pPr>
            <a:r>
              <a:t>• Veille technologique</a:t>
            </a:r>
          </a:p>
          <a:p>
            <a:pPr lvl="1">
              <a:defRPr sz="1400"/>
            </a:pPr>
            <a:r>
              <a:t>• Partage des meilleures pratiques</a:t>
            </a:r>
          </a:p>
          <a:p>
            <a:pPr lvl="1">
              <a:defRPr sz="1400"/>
            </a:pPr>
            <a:r>
              <a:t>• Innovation méthodologique</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Planning et Livrables</a:t>
            </a:r>
          </a:p>
        </p:txBody>
      </p:sp>
      <p:sp>
        <p:nvSpPr>
          <p:cNvPr id="3" name="Text Placeholder 2"/>
          <p:cNvSpPr>
            <a:spLocks noGrp="1"/>
          </p:cNvSpPr>
          <p:nvPr>
            <p:ph type="body" idx="1"/>
          </p:nvPr>
        </p:nvSpPr>
        <p:spPr/>
        <p:txBody>
          <a:bodyPr/>
          <a:lstStyle/>
          <a:p>
            <a:pPr>
              <a:defRPr sz="1800" i="1">
                <a:solidFill>
                  <a:srgbClr val="808080"/>
                </a:solidFill>
              </a:defRPr>
            </a:pPr>
            <a:r>
              <a:t>Notre planning détaillé, nos livrables et notre plan de transition pour assurer une mission d'audit efficace et sans interruption.</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Audit Calendar And Milestones</a:t>
            </a:r>
          </a:p>
        </p:txBody>
      </p:sp>
      <p:sp>
        <p:nvSpPr>
          <p:cNvPr id="3" name="Content Placeholder 2"/>
          <p:cNvSpPr>
            <a:spLocks noGrp="1"/>
          </p:cNvSpPr>
          <p:nvPr>
            <p:ph idx="1"/>
          </p:nvPr>
        </p:nvSpPr>
        <p:spPr/>
        <p:txBody>
          <a:bodyPr/>
          <a:lstStyle/>
          <a:p/>
          <a:p>
            <a:pPr>
              <a:defRPr sz="2000" b="1">
                <a:solidFill>
                  <a:srgbClr val="171C8E"/>
                </a:solidFill>
              </a:defRPr>
            </a:pPr>
            <a:r>
              <a:t>Calendrier et Jalons Clés</a:t>
            </a:r>
          </a:p>
          <a:p>
            <a:pPr>
              <a:defRPr sz="1800" b="1">
                <a:solidFill>
                  <a:srgbClr val="171C8E"/>
                </a:solidFill>
              </a:defRPr>
            </a:pPr>
            <a:r>
              <a:t>Planning Annuel</a:t>
            </a:r>
          </a:p>
          <a:p>
            <a:pPr>
              <a:defRPr sz="1600" b="1">
                <a:solidFill>
                  <a:srgbClr val="171C8E"/>
                </a:solidFill>
              </a:defRPr>
            </a:pPr>
            <a:r>
              <a:t>Phase de Planification (Septembre - Octobre)</a:t>
            </a:r>
          </a:p>
          <a:p>
            <a:pPr lvl="1">
              <a:defRPr sz="1400"/>
            </a:pPr>
            <a:r>
              <a:t>• Réunion de lancement avec la direction</a:t>
            </a:r>
          </a:p>
          <a:p>
            <a:pPr lvl="1">
              <a:defRPr sz="1400"/>
            </a:pPr>
            <a:r>
              <a:t>• Évaluation des risques préliminaire</a:t>
            </a:r>
          </a:p>
          <a:p>
            <a:pPr lvl="1">
              <a:defRPr sz="1400"/>
            </a:pPr>
            <a:r>
              <a:t>• Définition de la stratégie d'audit</a:t>
            </a:r>
          </a:p>
          <a:p>
            <a:pPr lvl="1">
              <a:defRPr sz="1400"/>
            </a:pPr>
            <a:r>
              <a:t>• Validation du planning détaillé</a:t>
            </a:r>
          </a:p>
          <a:p>
            <a:pPr>
              <a:defRPr sz="1600" b="1">
                <a:solidFill>
                  <a:srgbClr val="171C8E"/>
                </a:solidFill>
              </a:defRPr>
            </a:pPr>
            <a:r>
              <a:t>Phase Intérimaire (Octobre - Décembre)</a:t>
            </a:r>
          </a:p>
          <a:p>
            <a:pPr lvl="1">
              <a:defRPr sz="1400"/>
            </a:pPr>
            <a:r>
              <a:t>• Revue des processus clés</a:t>
            </a:r>
          </a:p>
          <a:p>
            <a:pPr lvl="1">
              <a:defRPr sz="1400"/>
            </a:pPr>
            <a:r>
              <a:t>• Tests des contrôles</a:t>
            </a:r>
          </a:p>
          <a:p>
            <a:pPr lvl="1">
              <a:defRPr sz="1400"/>
            </a:pPr>
            <a:r>
              <a:t>• Revue analytique préliminaire</a:t>
            </a:r>
          </a:p>
          <a:p>
            <a:pPr lvl="1">
              <a:defRPr sz="1400"/>
            </a:pPr>
            <a:r>
              <a:t>• Points d'étape réguliers</a:t>
            </a:r>
          </a:p>
          <a:p>
            <a:pPr>
              <a:defRPr sz="1600" b="1">
                <a:solidFill>
                  <a:srgbClr val="171C8E"/>
                </a:solidFill>
              </a:defRPr>
            </a:pPr>
            <a:r>
              <a:t>Phase Finale (Janvier - Février)</a:t>
            </a:r>
          </a:p>
          <a:p>
            <a:pPr lvl="1">
              <a:defRPr sz="1400"/>
            </a:pPr>
            <a:r>
              <a:t>• Audit des états financiers</a:t>
            </a:r>
          </a:p>
          <a:p>
            <a:pPr lvl="1">
              <a:defRPr sz="1400"/>
            </a:pPr>
            <a:r>
              <a:t>• Revue des estimations comptables</a:t>
            </a:r>
          </a:p>
          <a:p>
            <a:pPr lvl="1">
              <a:defRPr sz="1400"/>
            </a:pPr>
            <a:r>
              <a:t>• Validation des points clés</a:t>
            </a:r>
          </a:p>
          <a:p>
            <a:pPr lvl="1">
              <a:defRPr sz="1400"/>
            </a:pPr>
            <a:r>
              <a:t>• Synthèse des conclusions</a:t>
            </a:r>
          </a:p>
          <a:p>
            <a:pPr>
              <a:defRPr sz="1600" b="1">
                <a:solidFill>
                  <a:srgbClr val="171C8E"/>
                </a:solidFill>
              </a:defRPr>
            </a:pPr>
            <a:r>
              <a:t>Finalisation (Mars)</a:t>
            </a:r>
          </a:p>
          <a:p>
            <a:pPr lvl="1">
              <a:defRPr sz="1400"/>
            </a:pPr>
            <a:r>
              <a:t>• Réunions de synthèse</a:t>
            </a:r>
          </a:p>
          <a:p>
            <a:pPr lvl="1">
              <a:defRPr sz="1400"/>
            </a:pPr>
            <a:r>
              <a:t>• Présentation aux comités</a:t>
            </a:r>
          </a:p>
          <a:p>
            <a:pPr lvl="1">
              <a:defRPr sz="1400"/>
            </a:pPr>
            <a:r>
              <a:t>• Émission des rapports</a:t>
            </a:r>
          </a:p>
          <a:p>
            <a:pPr lvl="1">
              <a:defRPr sz="1400"/>
            </a:pPr>
            <a:r>
              <a:t>• Communication des recommandations</a:t>
            </a:r>
          </a:p>
          <a:p>
            <a:pPr>
              <a:defRPr sz="1800" b="1">
                <a:solidFill>
                  <a:srgbClr val="171C8E"/>
                </a:solidFill>
              </a:defRPr>
            </a:pPr>
            <a:r>
              <a:t>Jalons Clés</a:t>
            </a:r>
          </a:p>
          <a:p>
            <a:pPr>
              <a:defRPr sz="1600" b="1">
                <a:solidFill>
                  <a:srgbClr val="171C8E"/>
                </a:solidFill>
              </a:defRPr>
            </a:pPr>
            <a:r>
              <a:t>Réunions de Gouvernance</a:t>
            </a:r>
          </a:p>
          <a:p>
            <a:pPr lvl="1">
              <a:defRPr sz="1400"/>
            </a:pPr>
            <a:r>
              <a:t>• Comités d'audit trimestriels</a:t>
            </a:r>
          </a:p>
          <a:p>
            <a:pPr lvl="1">
              <a:defRPr sz="1400"/>
            </a:pPr>
            <a:r>
              <a:t>• Réunions du conseil d'administration</a:t>
            </a:r>
          </a:p>
          <a:p>
            <a:pPr lvl="1">
              <a:defRPr sz="1400"/>
            </a:pPr>
            <a:r>
              <a:t>• Points direction financière</a:t>
            </a:r>
          </a:p>
          <a:p>
            <a:pPr lvl="1">
              <a:defRPr sz="1400"/>
            </a:pPr>
            <a:r>
              <a:t>• Réunions techniques</a:t>
            </a:r>
          </a:p>
          <a:p>
            <a:pPr>
              <a:defRPr sz="1600" b="1">
                <a:solidFill>
                  <a:srgbClr val="171C8E"/>
                </a:solidFill>
              </a:defRPr>
            </a:pPr>
            <a:r>
              <a:t>Revues Spécifiques</a:t>
            </a:r>
          </a:p>
          <a:p>
            <a:pPr lvl="1">
              <a:defRPr sz="1400"/>
            </a:pPr>
            <a:r>
              <a:t>• Revue du contrôle interne</a:t>
            </a:r>
          </a:p>
          <a:p>
            <a:pPr lvl="1">
              <a:defRPr sz="1400"/>
            </a:pPr>
            <a:r>
              <a:t>• Examen des systèmes d'information</a:t>
            </a:r>
          </a:p>
          <a:p>
            <a:pPr lvl="1">
              <a:defRPr sz="1400"/>
            </a:pPr>
            <a:r>
              <a:t>• Revue de la consolidation</a:t>
            </a:r>
          </a:p>
          <a:p>
            <a:pPr lvl="1">
              <a:defRPr sz="1400"/>
            </a:pPr>
            <a:r>
              <a:t>• Validation des indicateurs clés</a:t>
            </a:r>
          </a:p>
          <a:p>
            <a:pPr>
              <a:defRPr sz="1800" b="1">
                <a:solidFill>
                  <a:srgbClr val="171C8E"/>
                </a:solidFill>
              </a:defRPr>
            </a:pPr>
            <a:r>
              <a:t>Communication</a:t>
            </a:r>
          </a:p>
          <a:p>
            <a:pPr>
              <a:defRPr sz="1600" b="1">
                <a:solidFill>
                  <a:srgbClr val="171C8E"/>
                </a:solidFill>
              </a:defRPr>
            </a:pPr>
            <a:r>
              <a:t>Reporting Régulier</a:t>
            </a:r>
          </a:p>
          <a:p>
            <a:pPr lvl="1">
              <a:defRPr sz="1400"/>
            </a:pPr>
            <a:r>
              <a:t>• Points d'avancement hebdomadaires</a:t>
            </a:r>
          </a:p>
          <a:p>
            <a:pPr lvl="1">
              <a:defRPr sz="1400"/>
            </a:pPr>
            <a:r>
              <a:t>• Rapports d'étape mensuels</a:t>
            </a:r>
          </a:p>
          <a:p>
            <a:pPr lvl="1">
              <a:defRPr sz="1400"/>
            </a:pPr>
            <a:r>
              <a:t>• Synthèses trimestrielles</a:t>
            </a:r>
          </a:p>
          <a:p>
            <a:pPr lvl="1">
              <a:defRPr sz="1400"/>
            </a:pPr>
            <a:r>
              <a:t>• Reporting annuel</a:t>
            </a:r>
          </a:p>
          <a:p>
            <a:pPr>
              <a:defRPr sz="1600" b="1">
                <a:solidFill>
                  <a:srgbClr val="171C8E"/>
                </a:solidFill>
              </a:defRPr>
            </a:pPr>
            <a:r>
              <a:t>Points de Validation</a:t>
            </a:r>
          </a:p>
          <a:p>
            <a:pPr lvl="1">
              <a:defRPr sz="1400"/>
            </a:pPr>
            <a:r>
              <a:t>• Validation des options comptables</a:t>
            </a:r>
          </a:p>
          <a:p>
            <a:pPr lvl="1">
              <a:defRPr sz="1400"/>
            </a:pPr>
            <a:r>
              <a:t>• Revue des estimations significatives</a:t>
            </a:r>
          </a:p>
          <a:p>
            <a:pPr lvl="1">
              <a:defRPr sz="1400"/>
            </a:pPr>
            <a:r>
              <a:t>• Approbation des traitements complexes</a:t>
            </a:r>
          </a:p>
          <a:p>
            <a:pPr lvl="1">
              <a:defRPr sz="1400"/>
            </a:pPr>
            <a:r>
              <a:t>• Confirmation des conclusions</a:t>
            </a:r>
          </a:p>
          <a:p>
            <a:pPr>
              <a:defRPr sz="1800" b="1">
                <a:solidFill>
                  <a:srgbClr val="171C8E"/>
                </a:solidFill>
              </a:defRPr>
            </a:pPr>
            <a:r>
              <a:t>Coordination</a:t>
            </a:r>
          </a:p>
          <a:p>
            <a:pPr>
              <a:defRPr sz="1600" b="1">
                <a:solidFill>
                  <a:srgbClr val="171C8E"/>
                </a:solidFill>
              </a:defRPr>
            </a:pPr>
            <a:r>
              <a:t>Équipes Internationales</a:t>
            </a:r>
          </a:p>
          <a:p>
            <a:pPr lvl="1">
              <a:defRPr sz="1400"/>
            </a:pPr>
            <a:r>
              <a:t>• Planning multi-sites</a:t>
            </a:r>
          </a:p>
          <a:p>
            <a:pPr lvl="1">
              <a:defRPr sz="1400"/>
            </a:pPr>
            <a:r>
              <a:t>• Coordination des interventions</a:t>
            </a:r>
          </a:p>
          <a:p>
            <a:pPr lvl="1">
              <a:defRPr sz="1400"/>
            </a:pPr>
            <a:r>
              <a:t>• Harmonisation des approches</a:t>
            </a:r>
          </a:p>
          <a:p>
            <a:pPr lvl="1">
              <a:defRPr sz="1400"/>
            </a:pPr>
            <a:r>
              <a:t>• Consolidation des résultats</a:t>
            </a:r>
          </a:p>
          <a:p>
            <a:pPr>
              <a:defRPr sz="1600" b="1">
                <a:solidFill>
                  <a:srgbClr val="171C8E"/>
                </a:solidFill>
              </a:defRPr>
            </a:pPr>
            <a:r>
              <a:t>Parties Prenantes</a:t>
            </a:r>
          </a:p>
          <a:p>
            <a:pPr lvl="1">
              <a:defRPr sz="1400"/>
            </a:pPr>
            <a:r>
              <a:t>• Coordination avec les co-commissaires</a:t>
            </a:r>
          </a:p>
          <a:p>
            <a:pPr lvl="1">
              <a:defRPr sz="1400"/>
            </a:pPr>
            <a:r>
              <a:t>• Interface avec les régulateurs</a:t>
            </a:r>
          </a:p>
          <a:p>
            <a:pPr lvl="1">
              <a:defRPr sz="1400"/>
            </a:pPr>
            <a:r>
              <a:t>• Communication avec la direction</a:t>
            </a:r>
          </a:p>
          <a:p>
            <a:pPr lvl="1">
              <a:defRPr sz="1400"/>
            </a:pPr>
            <a:r>
              <a:t>• Interaction avec les auditeurs internes</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Deliverables And Reporting Process</a:t>
            </a:r>
          </a:p>
        </p:txBody>
      </p:sp>
      <p:sp>
        <p:nvSpPr>
          <p:cNvPr id="3" name="Content Placeholder 2"/>
          <p:cNvSpPr>
            <a:spLocks noGrp="1"/>
          </p:cNvSpPr>
          <p:nvPr>
            <p:ph idx="1"/>
          </p:nvPr>
        </p:nvSpPr>
        <p:spPr/>
        <p:txBody>
          <a:bodyPr/>
          <a:lstStyle/>
          <a:p/>
          <a:p>
            <a:pPr>
              <a:defRPr sz="2000" b="1">
                <a:solidFill>
                  <a:srgbClr val="171C8E"/>
                </a:solidFill>
              </a:defRPr>
            </a:pPr>
            <a:r>
              <a:t>Livrables et Processus de Reporting</a:t>
            </a:r>
          </a:p>
          <a:p>
            <a:pPr>
              <a:defRPr sz="1800" b="1">
                <a:solidFill>
                  <a:srgbClr val="171C8E"/>
                </a:solidFill>
              </a:defRPr>
            </a:pPr>
            <a:r>
              <a:t>Livrables Clés</a:t>
            </a:r>
          </a:p>
          <a:p>
            <a:pPr>
              <a:defRPr sz="1600" b="1">
                <a:solidFill>
                  <a:srgbClr val="171C8E"/>
                </a:solidFill>
              </a:defRPr>
            </a:pPr>
            <a:r>
              <a:t>Rapports d'Audit</a:t>
            </a:r>
          </a:p>
          <a:p>
            <a:pPr lvl="1">
              <a:defRPr sz="1400"/>
            </a:pPr>
            <a:r>
              <a:t>• Rapports sur les comptes annuels</a:t>
            </a:r>
          </a:p>
          <a:p>
            <a:pPr lvl="1">
              <a:defRPr sz="1400"/>
            </a:pPr>
            <a:r>
              <a:t>• Rapports sur les comptes consolidés</a:t>
            </a:r>
          </a:p>
          <a:p>
            <a:pPr lvl="1">
              <a:defRPr sz="1400"/>
            </a:pPr>
            <a:r>
              <a:t>• Rapports spéciaux</a:t>
            </a:r>
          </a:p>
          <a:p>
            <a:pPr lvl="1">
              <a:defRPr sz="1400"/>
            </a:pPr>
            <a:r>
              <a:t>• Attestations spécifiques</a:t>
            </a:r>
          </a:p>
          <a:p>
            <a:pPr>
              <a:defRPr sz="1600" b="1">
                <a:solidFill>
                  <a:srgbClr val="171C8E"/>
                </a:solidFill>
              </a:defRPr>
            </a:pPr>
            <a:r>
              <a:t>Documents de Synthèse</a:t>
            </a:r>
          </a:p>
          <a:p>
            <a:pPr lvl="1">
              <a:defRPr sz="1400"/>
            </a:pPr>
            <a:r>
              <a:t>• Note de synthèse générale</a:t>
            </a:r>
          </a:p>
          <a:p>
            <a:pPr lvl="1">
              <a:defRPr sz="1400"/>
            </a:pPr>
            <a:r>
              <a:t>• Points d'attention significatifs</a:t>
            </a:r>
          </a:p>
          <a:p>
            <a:pPr lvl="1">
              <a:defRPr sz="1400"/>
            </a:pPr>
            <a:r>
              <a:t>• Recommandations détaillées</a:t>
            </a:r>
          </a:p>
          <a:p>
            <a:pPr lvl="1">
              <a:defRPr sz="1400"/>
            </a:pPr>
            <a:r>
              <a:t>• Plan d'action proposé</a:t>
            </a:r>
          </a:p>
          <a:p>
            <a:pPr>
              <a:defRPr sz="1800" b="1">
                <a:solidFill>
                  <a:srgbClr val="171C8E"/>
                </a:solidFill>
              </a:defRPr>
            </a:pPr>
            <a:r>
              <a:t>Reporting Périodique</a:t>
            </a:r>
          </a:p>
          <a:p>
            <a:pPr>
              <a:defRPr sz="1600" b="1">
                <a:solidFill>
                  <a:srgbClr val="171C8E"/>
                </a:solidFill>
              </a:defRPr>
            </a:pPr>
            <a:r>
              <a:t>Reporting Trimestriel</a:t>
            </a:r>
          </a:p>
          <a:p>
            <a:pPr lvl="1">
              <a:defRPr sz="1400"/>
            </a:pPr>
            <a:r>
              <a:t>• Revue limitée trimestrielle</a:t>
            </a:r>
          </a:p>
          <a:p>
            <a:pPr lvl="1">
              <a:defRPr sz="1400"/>
            </a:pPr>
            <a:r>
              <a:t>• Synthèse des points clés</a:t>
            </a:r>
          </a:p>
          <a:p>
            <a:pPr lvl="1">
              <a:defRPr sz="1400"/>
            </a:pPr>
            <a:r>
              <a:t>• Indicateurs de performance</a:t>
            </a:r>
          </a:p>
          <a:p>
            <a:pPr lvl="1">
              <a:defRPr sz="1400"/>
            </a:pPr>
            <a:r>
              <a:t>• Suivi des recommandations</a:t>
            </a:r>
          </a:p>
          <a:p>
            <a:pPr>
              <a:defRPr sz="1600" b="1">
                <a:solidFill>
                  <a:srgbClr val="171C8E"/>
                </a:solidFill>
              </a:defRPr>
            </a:pPr>
            <a:r>
              <a:t>Reporting Annuel</a:t>
            </a:r>
          </a:p>
          <a:p>
            <a:pPr lvl="1">
              <a:defRPr sz="1400"/>
            </a:pPr>
            <a:r>
              <a:t>• Rapport détaillé au comité d'audit</a:t>
            </a:r>
          </a:p>
          <a:p>
            <a:pPr lvl="1">
              <a:defRPr sz="1400"/>
            </a:pPr>
            <a:r>
              <a:t>• Présentation des conclusions</a:t>
            </a:r>
          </a:p>
          <a:p>
            <a:pPr lvl="1">
              <a:defRPr sz="1400"/>
            </a:pPr>
            <a:r>
              <a:t>• Lettres de recommandations</a:t>
            </a:r>
          </a:p>
          <a:p>
            <a:pPr lvl="1">
              <a:defRPr sz="1400"/>
            </a:pPr>
            <a:r>
              <a:t>• Synthèse des points d'amélioration</a:t>
            </a:r>
          </a:p>
          <a:p>
            <a:pPr>
              <a:defRPr sz="1800" b="1">
                <a:solidFill>
                  <a:srgbClr val="171C8E"/>
                </a:solidFill>
              </a:defRPr>
            </a:pPr>
            <a:r>
              <a:t>Communication</a:t>
            </a:r>
          </a:p>
          <a:p>
            <a:pPr>
              <a:defRPr sz="1600" b="1">
                <a:solidFill>
                  <a:srgbClr val="171C8E"/>
                </a:solidFill>
              </a:defRPr>
            </a:pPr>
            <a:r>
              <a:t>Supports de Présentation</a:t>
            </a:r>
          </a:p>
          <a:p>
            <a:pPr lvl="1">
              <a:defRPr sz="1400"/>
            </a:pPr>
            <a:r>
              <a:t>• Présentations au comité d'audit</a:t>
            </a:r>
          </a:p>
          <a:p>
            <a:pPr lvl="1">
              <a:defRPr sz="1400"/>
            </a:pPr>
            <a:r>
              <a:t>• Supports pour le conseil d'administration</a:t>
            </a:r>
          </a:p>
          <a:p>
            <a:pPr lvl="1">
              <a:defRPr sz="1400"/>
            </a:pPr>
            <a:r>
              <a:t>• Documents de synthèse direction</a:t>
            </a:r>
          </a:p>
          <a:p>
            <a:pPr lvl="1">
              <a:defRPr sz="1400"/>
            </a:pPr>
            <a:r>
              <a:t>• Fiches techniques spécifiques</a:t>
            </a:r>
          </a:p>
          <a:p>
            <a:pPr>
              <a:defRPr sz="1600" b="1">
                <a:solidFill>
                  <a:srgbClr val="171C8E"/>
                </a:solidFill>
              </a:defRPr>
            </a:pPr>
            <a:r>
              <a:t>Outils de Suivi</a:t>
            </a:r>
          </a:p>
          <a:p>
            <a:pPr lvl="1">
              <a:defRPr sz="1400"/>
            </a:pPr>
            <a:r>
              <a:t>• Tableaux de bord d'avancement</a:t>
            </a:r>
          </a:p>
          <a:p>
            <a:pPr lvl="1">
              <a:defRPr sz="1400"/>
            </a:pPr>
            <a:r>
              <a:t>• Suivi des points ouverts</a:t>
            </a:r>
          </a:p>
          <a:p>
            <a:pPr lvl="1">
              <a:defRPr sz="1400"/>
            </a:pPr>
            <a:r>
              <a:t>• Calendrier des livrables</a:t>
            </a:r>
          </a:p>
          <a:p>
            <a:pPr lvl="1">
              <a:defRPr sz="1400"/>
            </a:pPr>
            <a:r>
              <a:t>• Indicateurs de performance</a:t>
            </a:r>
          </a:p>
          <a:p>
            <a:pPr>
              <a:defRPr sz="1800" b="1">
                <a:solidFill>
                  <a:srgbClr val="171C8E"/>
                </a:solidFill>
              </a:defRPr>
            </a:pPr>
            <a:r>
              <a:t>Documentation</a:t>
            </a:r>
          </a:p>
          <a:p>
            <a:pPr>
              <a:defRPr sz="1600" b="1">
                <a:solidFill>
                  <a:srgbClr val="171C8E"/>
                </a:solidFill>
              </a:defRPr>
            </a:pPr>
            <a:r>
              <a:t>Documentation Technique</a:t>
            </a:r>
          </a:p>
          <a:p>
            <a:pPr lvl="1">
              <a:defRPr sz="1400"/>
            </a:pPr>
            <a:r>
              <a:t>• Notes d'analyse technique</a:t>
            </a:r>
          </a:p>
          <a:p>
            <a:pPr lvl="1">
              <a:defRPr sz="1400"/>
            </a:pPr>
            <a:r>
              <a:t>• Positions sur les traitements comptables</a:t>
            </a:r>
          </a:p>
          <a:p>
            <a:pPr lvl="1">
              <a:defRPr sz="1400"/>
            </a:pPr>
            <a:r>
              <a:t>• Documentation des jugements clés</a:t>
            </a:r>
          </a:p>
          <a:p>
            <a:pPr lvl="1">
              <a:defRPr sz="1400"/>
            </a:pPr>
            <a:r>
              <a:t>• Mémorandums techniques</a:t>
            </a:r>
          </a:p>
          <a:p>
            <a:pPr>
              <a:defRPr sz="1600" b="1">
                <a:solidFill>
                  <a:srgbClr val="171C8E"/>
                </a:solidFill>
              </a:defRPr>
            </a:pPr>
            <a:r>
              <a:t>Documentation de Contrôle</a:t>
            </a:r>
          </a:p>
          <a:p>
            <a:pPr lvl="1">
              <a:defRPr sz="1400"/>
            </a:pPr>
            <a:r>
              <a:t>• Programmes de travail</a:t>
            </a:r>
          </a:p>
          <a:p>
            <a:pPr lvl="1">
              <a:defRPr sz="1400"/>
            </a:pPr>
            <a:r>
              <a:t>• Feuilles de travail</a:t>
            </a:r>
          </a:p>
          <a:p>
            <a:pPr lvl="1">
              <a:defRPr sz="1400"/>
            </a:pPr>
            <a:r>
              <a:t>• Tests de contrôle</a:t>
            </a:r>
          </a:p>
          <a:p>
            <a:pPr lvl="1">
              <a:defRPr sz="1400"/>
            </a:pPr>
            <a:r>
              <a:t>• Conclusions d'audit</a:t>
            </a:r>
          </a:p>
          <a:p>
            <a:pPr>
              <a:defRPr sz="1800" b="1">
                <a:solidFill>
                  <a:srgbClr val="171C8E"/>
                </a:solidFill>
              </a:defRPr>
            </a:pPr>
            <a:r>
              <a:t>Processus de Validation</a:t>
            </a:r>
          </a:p>
          <a:p>
            <a:pPr>
              <a:defRPr sz="1600" b="1">
                <a:solidFill>
                  <a:srgbClr val="171C8E"/>
                </a:solidFill>
              </a:defRPr>
            </a:pPr>
            <a:r>
              <a:t>Revue Qualité</a:t>
            </a:r>
          </a:p>
          <a:p>
            <a:pPr lvl="1">
              <a:defRPr sz="1400"/>
            </a:pPr>
            <a:r>
              <a:t>• Revue indépendante</a:t>
            </a:r>
          </a:p>
          <a:p>
            <a:pPr lvl="1">
              <a:defRPr sz="1400"/>
            </a:pPr>
            <a:r>
              <a:t>• Contrôle qualité</a:t>
            </a:r>
          </a:p>
          <a:p>
            <a:pPr lvl="1">
              <a:defRPr sz="1400"/>
            </a:pPr>
            <a:r>
              <a:t>• Validation technique</a:t>
            </a:r>
          </a:p>
          <a:p>
            <a:pPr lvl="1">
              <a:defRPr sz="1400"/>
            </a:pPr>
            <a:r>
              <a:t>• Approbation finale</a:t>
            </a:r>
          </a:p>
          <a:p>
            <a:pPr>
              <a:defRPr sz="1600" b="1">
                <a:solidFill>
                  <a:srgbClr val="171C8E"/>
                </a:solidFill>
              </a:defRPr>
            </a:pPr>
            <a:r>
              <a:t>Circuit de Validation</a:t>
            </a:r>
          </a:p>
          <a:p>
            <a:pPr lvl="1">
              <a:defRPr sz="1400"/>
            </a:pPr>
            <a:r>
              <a:t>• Validation par les managers</a:t>
            </a:r>
          </a:p>
          <a:p>
            <a:pPr lvl="1">
              <a:defRPr sz="1400"/>
            </a:pPr>
            <a:r>
              <a:t>• Revue par les directeurs</a:t>
            </a:r>
          </a:p>
          <a:p>
            <a:pPr lvl="1">
              <a:defRPr sz="1400"/>
            </a:pPr>
            <a:r>
              <a:t>• Approbation des associés</a:t>
            </a:r>
          </a:p>
          <a:p>
            <a:pPr lvl="1">
              <a:defRPr sz="1400"/>
            </a:pPr>
            <a:r>
              <a:t>• Contrôle qualité final</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Transition And Continuity Plan</a:t>
            </a:r>
          </a:p>
        </p:txBody>
      </p:sp>
      <p:sp>
        <p:nvSpPr>
          <p:cNvPr id="3" name="Content Placeholder 2"/>
          <p:cNvSpPr>
            <a:spLocks noGrp="1"/>
          </p:cNvSpPr>
          <p:nvPr>
            <p:ph idx="1"/>
          </p:nvPr>
        </p:nvSpPr>
        <p:spPr/>
        <p:txBody>
          <a:bodyPr/>
          <a:lstStyle/>
          <a:p/>
          <a:p>
            <a:pPr>
              <a:defRPr sz="2000" b="1">
                <a:solidFill>
                  <a:srgbClr val="171C8E"/>
                </a:solidFill>
              </a:defRPr>
            </a:pPr>
            <a:r>
              <a:t>Plan de Transition et de Continuité</a:t>
            </a:r>
          </a:p>
          <a:p>
            <a:pPr>
              <a:defRPr sz="1800" b="1">
                <a:solidFill>
                  <a:srgbClr val="171C8E"/>
                </a:solidFill>
              </a:defRPr>
            </a:pPr>
            <a:r>
              <a:t>Phase de Transition</a:t>
            </a:r>
          </a:p>
          <a:p>
            <a:pPr>
              <a:defRPr sz="1600" b="1">
                <a:solidFill>
                  <a:srgbClr val="171C8E"/>
                </a:solidFill>
              </a:defRPr>
            </a:pPr>
            <a:r>
              <a:t>Prise de Connaissance</a:t>
            </a:r>
          </a:p>
          <a:p>
            <a:pPr lvl="1">
              <a:defRPr sz="1400"/>
            </a:pPr>
            <a:r>
              <a:t>• Revue des dossiers précédents</a:t>
            </a:r>
          </a:p>
          <a:p>
            <a:pPr lvl="1">
              <a:defRPr sz="1400"/>
            </a:pPr>
            <a:r>
              <a:t>• Analyse de l'environnement de contrôle</a:t>
            </a:r>
          </a:p>
          <a:p>
            <a:pPr lvl="1">
              <a:defRPr sz="1400"/>
            </a:pPr>
            <a:r>
              <a:t>• Compréhension des systèmes clés</a:t>
            </a:r>
          </a:p>
          <a:p>
            <a:pPr lvl="1">
              <a:defRPr sz="1400"/>
            </a:pPr>
            <a:r>
              <a:t>• Identification des risques spécifiques</a:t>
            </a:r>
          </a:p>
          <a:p>
            <a:pPr>
              <a:defRPr sz="1600" b="1">
                <a:solidFill>
                  <a:srgbClr val="171C8E"/>
                </a:solidFill>
              </a:defRPr>
            </a:pPr>
            <a:r>
              <a:t>Plan de Transition</a:t>
            </a:r>
          </a:p>
          <a:p>
            <a:pPr lvl="1">
              <a:defRPr sz="1400"/>
            </a:pPr>
            <a:r>
              <a:t>• Calendrier détaillé de transition</a:t>
            </a:r>
          </a:p>
          <a:p>
            <a:pPr lvl="1">
              <a:defRPr sz="1400"/>
            </a:pPr>
            <a:r>
              <a:t>• Allocation des ressources</a:t>
            </a:r>
          </a:p>
          <a:p>
            <a:pPr lvl="1">
              <a:defRPr sz="1400"/>
            </a:pPr>
            <a:r>
              <a:t>• Points de contrôle</a:t>
            </a:r>
          </a:p>
          <a:p>
            <a:pPr lvl="1">
              <a:defRPr sz="1400"/>
            </a:pPr>
            <a:r>
              <a:t>• Validation des étapes clés</a:t>
            </a:r>
          </a:p>
          <a:p>
            <a:pPr>
              <a:defRPr sz="1800" b="1">
                <a:solidFill>
                  <a:srgbClr val="171C8E"/>
                </a:solidFill>
              </a:defRPr>
            </a:pPr>
            <a:r>
              <a:t>Continuité de Service</a:t>
            </a:r>
          </a:p>
          <a:p>
            <a:pPr>
              <a:defRPr sz="1600" b="1">
                <a:solidFill>
                  <a:srgbClr val="171C8E"/>
                </a:solidFill>
              </a:defRPr>
            </a:pPr>
            <a:r>
              <a:t>Gestion de la Continuité</a:t>
            </a:r>
          </a:p>
          <a:p>
            <a:pPr lvl="1">
              <a:defRPr sz="1400"/>
            </a:pPr>
            <a:r>
              <a:t>• Équipe dédiée permanente</a:t>
            </a:r>
          </a:p>
          <a:p>
            <a:pPr lvl="1">
              <a:defRPr sz="1400"/>
            </a:pPr>
            <a:r>
              <a:t>• Back-up systématique des rôles clés</a:t>
            </a:r>
          </a:p>
          <a:p>
            <a:pPr lvl="1">
              <a:defRPr sz="1400"/>
            </a:pPr>
            <a:r>
              <a:t>• Plan de succession</a:t>
            </a:r>
          </a:p>
          <a:p>
            <a:pPr lvl="1">
              <a:defRPr sz="1400"/>
            </a:pPr>
            <a:r>
              <a:t>• Formation continue</a:t>
            </a:r>
          </a:p>
          <a:p>
            <a:pPr>
              <a:defRPr sz="1600" b="1">
                <a:solidFill>
                  <a:srgbClr val="171C8E"/>
                </a:solidFill>
              </a:defRPr>
            </a:pPr>
            <a:r>
              <a:t>Transfert de Connaissances</a:t>
            </a:r>
          </a:p>
          <a:p>
            <a:pPr lvl="1">
              <a:defRPr sz="1400"/>
            </a:pPr>
            <a:r>
              <a:t>• Documentation des processus</a:t>
            </a:r>
          </a:p>
          <a:p>
            <a:pPr lvl="1">
              <a:defRPr sz="1400"/>
            </a:pPr>
            <a:r>
              <a:t>• Formation des équipes</a:t>
            </a:r>
          </a:p>
          <a:p>
            <a:pPr lvl="1">
              <a:defRPr sz="1400"/>
            </a:pPr>
            <a:r>
              <a:t>• Partage des meilleures pratiques</a:t>
            </a:r>
          </a:p>
          <a:p>
            <a:pPr lvl="1">
              <a:defRPr sz="1400"/>
            </a:pPr>
            <a:r>
              <a:t>• Base de connaissances</a:t>
            </a:r>
          </a:p>
          <a:p>
            <a:pPr>
              <a:defRPr sz="1800" b="1">
                <a:solidFill>
                  <a:srgbClr val="171C8E"/>
                </a:solidFill>
              </a:defRPr>
            </a:pPr>
            <a:r>
              <a:t>Gestion du Changement</a:t>
            </a:r>
          </a:p>
          <a:p>
            <a:pPr>
              <a:defRPr sz="1600" b="1">
                <a:solidFill>
                  <a:srgbClr val="171C8E"/>
                </a:solidFill>
              </a:defRPr>
            </a:pPr>
            <a:r>
              <a:t>Communication</a:t>
            </a:r>
          </a:p>
          <a:p>
            <a:pPr lvl="1">
              <a:defRPr sz="1400"/>
            </a:pPr>
            <a:r>
              <a:t>• Plan de communication détaillé</a:t>
            </a:r>
          </a:p>
          <a:p>
            <a:pPr lvl="1">
              <a:defRPr sz="1400"/>
            </a:pPr>
            <a:r>
              <a:t>• Points d'avancement réguliers</a:t>
            </a:r>
          </a:p>
          <a:p>
            <a:pPr lvl="1">
              <a:defRPr sz="1400"/>
            </a:pPr>
            <a:r>
              <a:t>• Gestion des parties prenantes</a:t>
            </a:r>
          </a:p>
          <a:p>
            <a:pPr lvl="1">
              <a:defRPr sz="1400"/>
            </a:pPr>
            <a:r>
              <a:t>• Feedback et ajustements</a:t>
            </a:r>
          </a:p>
          <a:p>
            <a:pPr>
              <a:defRPr sz="1600" b="1">
                <a:solidFill>
                  <a:srgbClr val="171C8E"/>
                </a:solidFill>
              </a:defRPr>
            </a:pPr>
            <a:r>
              <a:t>Accompagnement</a:t>
            </a:r>
          </a:p>
          <a:p>
            <a:pPr lvl="1">
              <a:defRPr sz="1400"/>
            </a:pPr>
            <a:r>
              <a:t>• Support technique continu</a:t>
            </a:r>
          </a:p>
          <a:p>
            <a:pPr lvl="1">
              <a:defRPr sz="1400"/>
            </a:pPr>
            <a:r>
              <a:t>• Assistance opérationnelle</a:t>
            </a:r>
          </a:p>
          <a:p>
            <a:pPr lvl="1">
              <a:defRPr sz="1400"/>
            </a:pPr>
            <a:r>
              <a:t>• Formation sur mesure</a:t>
            </a:r>
          </a:p>
          <a:p>
            <a:pPr lvl="1">
              <a:defRPr sz="1400"/>
            </a:pPr>
            <a:r>
              <a:t>• Support documentaire</a:t>
            </a:r>
          </a:p>
          <a:p>
            <a:pPr>
              <a:defRPr sz="1800" b="1">
                <a:solidFill>
                  <a:srgbClr val="171C8E"/>
                </a:solidFill>
              </a:defRPr>
            </a:pPr>
            <a:r>
              <a:t>Mesures de Sécurisation</a:t>
            </a:r>
          </a:p>
          <a:p>
            <a:pPr>
              <a:defRPr sz="1600" b="1">
                <a:solidFill>
                  <a:srgbClr val="171C8E"/>
                </a:solidFill>
              </a:defRPr>
            </a:pPr>
            <a:r>
              <a:t>Contrôle Qualité</a:t>
            </a:r>
          </a:p>
          <a:p>
            <a:pPr lvl="1">
              <a:defRPr sz="1400"/>
            </a:pPr>
            <a:r>
              <a:t>• Supervision renforcée</a:t>
            </a:r>
          </a:p>
          <a:p>
            <a:pPr lvl="1">
              <a:defRPr sz="1400"/>
            </a:pPr>
            <a:r>
              <a:t>• Revues additionnelles</a:t>
            </a:r>
          </a:p>
          <a:p>
            <a:pPr lvl="1">
              <a:defRPr sz="1400"/>
            </a:pPr>
            <a:r>
              <a:t>• Points de validation</a:t>
            </a:r>
          </a:p>
          <a:p>
            <a:pPr lvl="1">
              <a:defRPr sz="1400"/>
            </a:pPr>
            <a:r>
              <a:t>• Documentation renforcée</a:t>
            </a:r>
          </a:p>
          <a:p>
            <a:pPr>
              <a:defRPr sz="1600" b="1">
                <a:solidFill>
                  <a:srgbClr val="171C8E"/>
                </a:solidFill>
              </a:defRPr>
            </a:pPr>
            <a:r>
              <a:t>Gestion des Risques</a:t>
            </a:r>
          </a:p>
          <a:p>
            <a:pPr lvl="1">
              <a:defRPr sz="1400"/>
            </a:pPr>
            <a:r>
              <a:t>• Identification des risques spécifiques</a:t>
            </a:r>
          </a:p>
          <a:p>
            <a:pPr lvl="1">
              <a:defRPr sz="1400"/>
            </a:pPr>
            <a:r>
              <a:t>• Plans de mitigation</a:t>
            </a:r>
          </a:p>
          <a:p>
            <a:pPr lvl="1">
              <a:defRPr sz="1400"/>
            </a:pPr>
            <a:r>
              <a:t>• Suivi des points d'attention</a:t>
            </a:r>
          </a:p>
          <a:p>
            <a:pPr lvl="1">
              <a:defRPr sz="1400"/>
            </a:pPr>
            <a:r>
              <a:t>• Actions préventives</a:t>
            </a:r>
          </a:p>
          <a:p>
            <a:pPr>
              <a:defRPr sz="1800" b="1">
                <a:solidFill>
                  <a:srgbClr val="171C8E"/>
                </a:solidFill>
              </a:defRPr>
            </a:pPr>
            <a:r>
              <a:t>Plan de Continuité</a:t>
            </a:r>
          </a:p>
          <a:p>
            <a:pPr>
              <a:defRPr sz="1600" b="1">
                <a:solidFill>
                  <a:srgbClr val="171C8E"/>
                </a:solidFill>
              </a:defRPr>
            </a:pPr>
            <a:r>
              <a:t>Dispositif de Back-up</a:t>
            </a:r>
          </a:p>
          <a:p>
            <a:pPr lvl="1">
              <a:defRPr sz="1400"/>
            </a:pPr>
            <a:r>
              <a:t>• Équipes de support</a:t>
            </a:r>
          </a:p>
          <a:p>
            <a:pPr lvl="1">
              <a:defRPr sz="1400"/>
            </a:pPr>
            <a:r>
              <a:t>• Systèmes redondants</a:t>
            </a:r>
          </a:p>
          <a:p>
            <a:pPr lvl="1">
              <a:defRPr sz="1400"/>
            </a:pPr>
            <a:r>
              <a:t>• Documentation de secours</a:t>
            </a:r>
          </a:p>
          <a:p>
            <a:pPr lvl="1">
              <a:defRPr sz="1400"/>
            </a:pPr>
            <a:r>
              <a:t>• Procédures d'urgence</a:t>
            </a:r>
          </a:p>
          <a:p>
            <a:pPr>
              <a:defRPr sz="1600" b="1">
                <a:solidFill>
                  <a:srgbClr val="171C8E"/>
                </a:solidFill>
              </a:defRPr>
            </a:pPr>
            <a:r>
              <a:t>Maintien des Standards</a:t>
            </a:r>
          </a:p>
          <a:p>
            <a:pPr lvl="1">
              <a:defRPr sz="1400"/>
            </a:pPr>
            <a:r>
              <a:t>• Respect des méthodologies</a:t>
            </a:r>
          </a:p>
          <a:p>
            <a:pPr lvl="1">
              <a:defRPr sz="1400"/>
            </a:pPr>
            <a:r>
              <a:t>• Conformité aux normes</a:t>
            </a:r>
          </a:p>
          <a:p>
            <a:pPr lvl="1">
              <a:defRPr sz="1400"/>
            </a:pPr>
            <a:r>
              <a:t>• Qualité constante</a:t>
            </a:r>
          </a:p>
          <a:p>
            <a:pPr lvl="1">
              <a:defRPr sz="1400"/>
            </a:pPr>
            <a:r>
              <a:t>• Amélioration continue</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Honoraires et Services</a:t>
            </a:r>
          </a:p>
        </p:txBody>
      </p:sp>
      <p:sp>
        <p:nvSpPr>
          <p:cNvPr id="3" name="Text Placeholder 2"/>
          <p:cNvSpPr>
            <a:spLocks noGrp="1"/>
          </p:cNvSpPr>
          <p:nvPr>
            <p:ph type="body" idx="1"/>
          </p:nvPr>
        </p:nvSpPr>
        <p:spPr/>
        <p:txBody>
          <a:bodyPr/>
          <a:lstStyle/>
          <a:p>
            <a:pPr>
              <a:defRPr sz="1800" i="1">
                <a:solidFill>
                  <a:srgbClr val="808080"/>
                </a:solidFill>
              </a:defRPr>
            </a:pPr>
            <a:r>
              <a:t>Notre approche transparente des honoraires et la valeur ajoutée de nos services complémentaires pour une collaboration optimale.</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Pricing Philosophy And Structure</a:t>
            </a:r>
          </a:p>
        </p:txBody>
      </p:sp>
      <p:sp>
        <p:nvSpPr>
          <p:cNvPr id="3" name="Content Placeholder 2"/>
          <p:cNvSpPr>
            <a:spLocks noGrp="1"/>
          </p:cNvSpPr>
          <p:nvPr>
            <p:ph idx="1"/>
          </p:nvPr>
        </p:nvSpPr>
        <p:spPr/>
        <p:txBody>
          <a:bodyPr/>
          <a:lstStyle/>
          <a:p/>
          <a:p>
            <a:pPr>
              <a:defRPr sz="2000" b="1">
                <a:solidFill>
                  <a:srgbClr val="171C8E"/>
                </a:solidFill>
              </a:defRPr>
            </a:pPr>
            <a:r>
              <a:t>Philosophie et Structure des Honoraires</a:t>
            </a:r>
          </a:p>
          <a:p>
            <a:pPr>
              <a:defRPr sz="1800" b="1">
                <a:solidFill>
                  <a:srgbClr val="171C8E"/>
                </a:solidFill>
              </a:defRPr>
            </a:pPr>
            <a:r>
              <a:t>Notre Approche</a:t>
            </a:r>
          </a:p>
          <a:p>
            <a:pPr>
              <a:defRPr sz="1600" b="1">
                <a:solidFill>
                  <a:srgbClr val="171C8E"/>
                </a:solidFill>
              </a:defRPr>
            </a:pPr>
            <a:r>
              <a:t>Principes Fondamentaux</a:t>
            </a:r>
          </a:p>
          <a:p>
            <a:pPr lvl="1">
              <a:defRPr sz="1400"/>
            </a:pPr>
            <a:r>
              <a:t>• Transparence totale des honoraires</a:t>
            </a:r>
          </a:p>
          <a:p>
            <a:pPr lvl="1">
              <a:defRPr sz="1400"/>
            </a:pPr>
            <a:r>
              <a:t>• Alignement avec les enjeux d'Orange</a:t>
            </a:r>
          </a:p>
          <a:p>
            <a:pPr lvl="1">
              <a:defRPr sz="1400"/>
            </a:pPr>
            <a:r>
              <a:t>• Optimisation des ressources</a:t>
            </a:r>
          </a:p>
          <a:p>
            <a:pPr lvl="1">
              <a:defRPr sz="1400"/>
            </a:pPr>
            <a:r>
              <a:t>• Engagement sur la qualité</a:t>
            </a:r>
          </a:p>
          <a:p>
            <a:pPr>
              <a:defRPr sz="1600" b="1">
                <a:solidFill>
                  <a:srgbClr val="171C8E"/>
                </a:solidFill>
              </a:defRPr>
            </a:pPr>
            <a:r>
              <a:t>Création de Valeur</a:t>
            </a:r>
          </a:p>
          <a:p>
            <a:pPr lvl="1">
              <a:defRPr sz="1400"/>
            </a:pPr>
            <a:r>
              <a:t>• Focus sur l'efficacité</a:t>
            </a:r>
          </a:p>
          <a:p>
            <a:pPr lvl="1">
              <a:defRPr sz="1400"/>
            </a:pPr>
            <a:r>
              <a:t>• Innovation méthodologique</a:t>
            </a:r>
          </a:p>
          <a:p>
            <a:pPr lvl="1">
              <a:defRPr sz="1400"/>
            </a:pPr>
            <a:r>
              <a:t>• Outils digitaux avancés</a:t>
            </a:r>
          </a:p>
          <a:p>
            <a:pPr lvl="1">
              <a:defRPr sz="1400"/>
            </a:pPr>
            <a:r>
              <a:t>• Expertise sectorielle</a:t>
            </a:r>
          </a:p>
          <a:p>
            <a:pPr>
              <a:defRPr sz="1800" b="1">
                <a:solidFill>
                  <a:srgbClr val="171C8E"/>
                </a:solidFill>
              </a:defRPr>
            </a:pPr>
            <a:r>
              <a:t>Structure des Honoraires</a:t>
            </a:r>
          </a:p>
          <a:p>
            <a:pPr>
              <a:defRPr sz="1600" b="1">
                <a:solidFill>
                  <a:srgbClr val="171C8E"/>
                </a:solidFill>
              </a:defRPr>
            </a:pPr>
            <a:r>
              <a:t>Composantes de Base</a:t>
            </a:r>
          </a:p>
          <a:p>
            <a:pPr lvl="1">
              <a:defRPr sz="1400"/>
            </a:pPr>
            <a:r>
              <a:t>• Audit des comptes annuels</a:t>
            </a:r>
          </a:p>
          <a:p>
            <a:pPr lvl="1">
              <a:defRPr sz="1400"/>
            </a:pPr>
            <a:r>
              <a:t>• Audit des comptes consolidés</a:t>
            </a:r>
          </a:p>
          <a:p>
            <a:pPr lvl="1">
              <a:defRPr sz="1400"/>
            </a:pPr>
            <a:r>
              <a:t>• Revues limitées trimestrielles</a:t>
            </a:r>
          </a:p>
          <a:p>
            <a:pPr lvl="1">
              <a:defRPr sz="1400"/>
            </a:pPr>
            <a:r>
              <a:t>• Attestations réglementaires</a:t>
            </a:r>
          </a:p>
          <a:p>
            <a:pPr>
              <a:defRPr sz="1600" b="1">
                <a:solidFill>
                  <a:srgbClr val="171C8E"/>
                </a:solidFill>
              </a:defRPr>
            </a:pPr>
            <a:r>
              <a:t>Services Connexes</a:t>
            </a:r>
          </a:p>
          <a:p>
            <a:pPr lvl="1">
              <a:defRPr sz="1400"/>
            </a:pPr>
            <a:r>
              <a:t>• Revue du contrôle interne</a:t>
            </a:r>
          </a:p>
          <a:p>
            <a:pPr lvl="1">
              <a:defRPr sz="1400"/>
            </a:pPr>
            <a:r>
              <a:t>• Missions spéciales</a:t>
            </a:r>
          </a:p>
          <a:p>
            <a:pPr lvl="1">
              <a:defRPr sz="1400"/>
            </a:pPr>
            <a:r>
              <a:t>• Consultations techniques</a:t>
            </a:r>
          </a:p>
          <a:p>
            <a:pPr lvl="1">
              <a:defRPr sz="1400"/>
            </a:pPr>
            <a:r>
              <a:t>• Attestations spécifiques</a:t>
            </a:r>
          </a:p>
          <a:p>
            <a:pPr>
              <a:defRPr sz="1800" b="1">
                <a:solidFill>
                  <a:srgbClr val="171C8E"/>
                </a:solidFill>
              </a:defRPr>
            </a:pPr>
            <a:r>
              <a:t>Optimisation des Coûts</a:t>
            </a:r>
          </a:p>
          <a:p>
            <a:pPr>
              <a:defRPr sz="1600" b="1">
                <a:solidFill>
                  <a:srgbClr val="171C8E"/>
                </a:solidFill>
              </a:defRPr>
            </a:pPr>
            <a:r>
              <a:t>Efficacité Opérationnelle</a:t>
            </a:r>
          </a:p>
          <a:p>
            <a:pPr lvl="1">
              <a:defRPr sz="1400"/>
            </a:pPr>
            <a:r>
              <a:t>• Méthodologie optimisée</a:t>
            </a:r>
          </a:p>
          <a:p>
            <a:pPr lvl="1">
              <a:defRPr sz="1400"/>
            </a:pPr>
            <a:r>
              <a:t>• Outils d'automatisation</a:t>
            </a:r>
          </a:p>
          <a:p>
            <a:pPr lvl="1">
              <a:defRPr sz="1400"/>
            </a:pPr>
            <a:r>
              <a:t>• Coordination internationale</a:t>
            </a:r>
          </a:p>
          <a:p>
            <a:pPr lvl="1">
              <a:defRPr sz="1400"/>
            </a:pPr>
            <a:r>
              <a:t>• Planning optimisé</a:t>
            </a:r>
          </a:p>
          <a:p>
            <a:pPr>
              <a:defRPr sz="1600" b="1">
                <a:solidFill>
                  <a:srgbClr val="171C8E"/>
                </a:solidFill>
              </a:defRPr>
            </a:pPr>
            <a:r>
              <a:t>Gestion des Ressources</a:t>
            </a:r>
          </a:p>
          <a:p>
            <a:pPr lvl="1">
              <a:defRPr sz="1400"/>
            </a:pPr>
            <a:r>
              <a:t>• Équipes dédiées</a:t>
            </a:r>
          </a:p>
          <a:p>
            <a:pPr lvl="1">
              <a:defRPr sz="1400"/>
            </a:pPr>
            <a:r>
              <a:t>• Mix de compétences adapté</a:t>
            </a:r>
          </a:p>
          <a:p>
            <a:pPr lvl="1">
              <a:defRPr sz="1400"/>
            </a:pPr>
            <a:r>
              <a:t>• Support technique centralisé</a:t>
            </a:r>
          </a:p>
          <a:p>
            <a:pPr lvl="1">
              <a:defRPr sz="1400"/>
            </a:pPr>
            <a:r>
              <a:t>• Expertise sur mesure</a:t>
            </a:r>
          </a:p>
          <a:p>
            <a:pPr>
              <a:defRPr sz="1800" b="1">
                <a:solidFill>
                  <a:srgbClr val="171C8E"/>
                </a:solidFill>
              </a:defRPr>
            </a:pPr>
            <a:r>
              <a:t>Transparence</a:t>
            </a:r>
          </a:p>
          <a:p>
            <a:pPr>
              <a:defRPr sz="1600" b="1">
                <a:solidFill>
                  <a:srgbClr val="171C8E"/>
                </a:solidFill>
              </a:defRPr>
            </a:pPr>
            <a:r>
              <a:t>Budget Détaillé</a:t>
            </a:r>
          </a:p>
          <a:p>
            <a:pPr lvl="1">
              <a:defRPr sz="1400"/>
            </a:pPr>
            <a:r>
              <a:t>• Répartition par phase</a:t>
            </a:r>
          </a:p>
          <a:p>
            <a:pPr lvl="1">
              <a:defRPr sz="1400"/>
            </a:pPr>
            <a:r>
              <a:t>• Allocation des ressources</a:t>
            </a:r>
          </a:p>
          <a:p>
            <a:pPr lvl="1">
              <a:defRPr sz="1400"/>
            </a:pPr>
            <a:r>
              <a:t>• Estimation des travaux</a:t>
            </a:r>
          </a:p>
          <a:p>
            <a:pPr lvl="1">
              <a:defRPr sz="1400"/>
            </a:pPr>
            <a:r>
              <a:t>• Points de flexibilité</a:t>
            </a:r>
          </a:p>
          <a:p>
            <a:pPr>
              <a:defRPr sz="1600" b="1">
                <a:solidFill>
                  <a:srgbClr val="171C8E"/>
                </a:solidFill>
              </a:defRPr>
            </a:pPr>
            <a:r>
              <a:t>Suivi des Honoraires</a:t>
            </a:r>
          </a:p>
          <a:p>
            <a:pPr lvl="1">
              <a:defRPr sz="1400"/>
            </a:pPr>
            <a:r>
              <a:t>• Reporting régulier</a:t>
            </a:r>
          </a:p>
          <a:p>
            <a:pPr lvl="1">
              <a:defRPr sz="1400"/>
            </a:pPr>
            <a:r>
              <a:t>• Contrôle budgétaire</a:t>
            </a:r>
          </a:p>
          <a:p>
            <a:pPr lvl="1">
              <a:defRPr sz="1400"/>
            </a:pPr>
            <a:r>
              <a:t>• Anticipation des ajustements</a:t>
            </a:r>
          </a:p>
          <a:p>
            <a:pPr lvl="1">
              <a:defRPr sz="1400"/>
            </a:pPr>
            <a:r>
              <a:t>• Communication proactive</a:t>
            </a:r>
          </a:p>
          <a:p>
            <a:pPr>
              <a:defRPr sz="1800" b="1">
                <a:solidFill>
                  <a:srgbClr val="171C8E"/>
                </a:solidFill>
              </a:defRPr>
            </a:pPr>
            <a:r>
              <a:t>Engagement Qualité</a:t>
            </a:r>
          </a:p>
          <a:p>
            <a:pPr>
              <a:defRPr sz="1600" b="1">
                <a:solidFill>
                  <a:srgbClr val="171C8E"/>
                </a:solidFill>
              </a:defRPr>
            </a:pPr>
            <a:r>
              <a:t>Standards de Qualité</a:t>
            </a:r>
          </a:p>
          <a:p>
            <a:pPr lvl="1">
              <a:defRPr sz="1400"/>
            </a:pPr>
            <a:r>
              <a:t>• Méthodologie rigoureuse</a:t>
            </a:r>
          </a:p>
          <a:p>
            <a:pPr lvl="1">
              <a:defRPr sz="1400"/>
            </a:pPr>
            <a:r>
              <a:t>• Contrôle qualité multiniveau</a:t>
            </a:r>
          </a:p>
          <a:p>
            <a:pPr lvl="1">
              <a:defRPr sz="1400"/>
            </a:pPr>
            <a:r>
              <a:t>• Excellence technique</a:t>
            </a:r>
          </a:p>
          <a:p>
            <a:pPr lvl="1">
              <a:defRPr sz="1400"/>
            </a:pPr>
            <a:r>
              <a:t>• Innovation continue</a:t>
            </a:r>
          </a:p>
          <a:p>
            <a:pPr>
              <a:defRPr sz="1600" b="1">
                <a:solidFill>
                  <a:srgbClr val="171C8E"/>
                </a:solidFill>
              </a:defRPr>
            </a:pPr>
            <a:r>
              <a:t>Investissements</a:t>
            </a:r>
          </a:p>
          <a:p>
            <a:pPr lvl="1">
              <a:defRPr sz="1400"/>
            </a:pPr>
            <a:r>
              <a:t>• Technologies d'audit</a:t>
            </a:r>
          </a:p>
          <a:p>
            <a:pPr lvl="1">
              <a:defRPr sz="1400"/>
            </a:pPr>
            <a:r>
              <a:t>• Formation continue</a:t>
            </a:r>
          </a:p>
          <a:p>
            <a:pPr lvl="1">
              <a:defRPr sz="1400"/>
            </a:pPr>
            <a:r>
              <a:t>• Développement méthodologique</a:t>
            </a:r>
          </a:p>
          <a:p>
            <a:pPr lvl="1">
              <a:defRPr sz="1400"/>
            </a:pPr>
            <a:r>
              <a:t>• Veille sectorielle</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Optional Services And Value Adds</a:t>
            </a:r>
          </a:p>
        </p:txBody>
      </p:sp>
      <p:sp>
        <p:nvSpPr>
          <p:cNvPr id="3" name="Content Placeholder 2"/>
          <p:cNvSpPr>
            <a:spLocks noGrp="1"/>
          </p:cNvSpPr>
          <p:nvPr>
            <p:ph idx="1"/>
          </p:nvPr>
        </p:nvSpPr>
        <p:spPr/>
        <p:txBody>
          <a:bodyPr/>
          <a:lstStyle/>
          <a:p/>
          <a:p>
            <a:pPr>
              <a:defRPr sz="2000" b="1">
                <a:solidFill>
                  <a:srgbClr val="171C8E"/>
                </a:solidFill>
              </a:defRPr>
            </a:pPr>
            <a:r>
              <a:t>Services Complémentaires et Valeur Ajoutée</a:t>
            </a:r>
          </a:p>
          <a:p>
            <a:pPr>
              <a:defRPr sz="1800" b="1">
                <a:solidFill>
                  <a:srgbClr val="171C8E"/>
                </a:solidFill>
              </a:defRPr>
            </a:pPr>
            <a:r>
              <a:t>Services Additionnels</a:t>
            </a:r>
          </a:p>
          <a:p>
            <a:pPr>
              <a:defRPr sz="1600" b="1">
                <a:solidFill>
                  <a:srgbClr val="171C8E"/>
                </a:solidFill>
              </a:defRPr>
            </a:pPr>
            <a:r>
              <a:t>Conseil Technique</a:t>
            </a:r>
          </a:p>
          <a:p>
            <a:pPr lvl="1">
              <a:defRPr sz="1400"/>
            </a:pPr>
            <a:r>
              <a:t>• Consultations IFRS</a:t>
            </a:r>
          </a:p>
          <a:p>
            <a:pPr lvl="1">
              <a:defRPr sz="1400"/>
            </a:pPr>
            <a:r>
              <a:t>• Revues méthodologiques</a:t>
            </a:r>
          </a:p>
          <a:p>
            <a:pPr lvl="1">
              <a:defRPr sz="1400"/>
            </a:pPr>
            <a:r>
              <a:t>• Assistance technique</a:t>
            </a:r>
          </a:p>
          <a:p>
            <a:pPr lvl="1">
              <a:defRPr sz="1400"/>
            </a:pPr>
            <a:r>
              <a:t>• Veille réglementaire personnalisée</a:t>
            </a:r>
          </a:p>
          <a:p>
            <a:pPr>
              <a:defRPr sz="1600" b="1">
                <a:solidFill>
                  <a:srgbClr val="171C8E"/>
                </a:solidFill>
              </a:defRPr>
            </a:pPr>
            <a:r>
              <a:t>Missions Spécifiques</a:t>
            </a:r>
          </a:p>
          <a:p>
            <a:pPr lvl="1">
              <a:defRPr sz="1400"/>
            </a:pPr>
            <a:r>
              <a:t>• Attestations particulières</a:t>
            </a:r>
          </a:p>
          <a:p>
            <a:pPr lvl="1">
              <a:defRPr sz="1400"/>
            </a:pPr>
            <a:r>
              <a:t>• Audits d'acquisition</a:t>
            </a:r>
          </a:p>
          <a:p>
            <a:pPr lvl="1">
              <a:defRPr sz="1400"/>
            </a:pPr>
            <a:r>
              <a:t>• Revues de processus</a:t>
            </a:r>
          </a:p>
          <a:p>
            <a:pPr lvl="1">
              <a:defRPr sz="1400"/>
            </a:pPr>
            <a:r>
              <a:t>• Missions de conformité</a:t>
            </a:r>
          </a:p>
          <a:p>
            <a:pPr>
              <a:defRPr sz="1800" b="1">
                <a:solidFill>
                  <a:srgbClr val="171C8E"/>
                </a:solidFill>
              </a:defRPr>
            </a:pPr>
            <a:r>
              <a:t>Innovation et Digital</a:t>
            </a:r>
          </a:p>
          <a:p>
            <a:pPr>
              <a:defRPr sz="1600" b="1">
                <a:solidFill>
                  <a:srgbClr val="171C8E"/>
                </a:solidFill>
              </a:defRPr>
            </a:pPr>
            <a:r>
              <a:t>Solutions Digitales</a:t>
            </a:r>
          </a:p>
          <a:p>
            <a:pPr lvl="1">
              <a:defRPr sz="1400"/>
            </a:pPr>
            <a:r>
              <a:t>• Plateforme collaborative dédiée</a:t>
            </a:r>
          </a:p>
          <a:p>
            <a:pPr lvl="1">
              <a:defRPr sz="1400"/>
            </a:pPr>
            <a:r>
              <a:t>• Outils d'analyse avancée</a:t>
            </a:r>
          </a:p>
          <a:p>
            <a:pPr lvl="1">
              <a:defRPr sz="1400"/>
            </a:pPr>
            <a:r>
              <a:t>• Automatisation sur mesure</a:t>
            </a:r>
          </a:p>
          <a:p>
            <a:pPr lvl="1">
              <a:defRPr sz="1400"/>
            </a:pPr>
            <a:r>
              <a:t>• Tableaux de bord personnalisés</a:t>
            </a:r>
          </a:p>
          <a:p>
            <a:pPr>
              <a:defRPr sz="1600" b="1">
                <a:solidFill>
                  <a:srgbClr val="171C8E"/>
                </a:solidFill>
              </a:defRPr>
            </a:pPr>
            <a:r>
              <a:t>Analytics et Data</a:t>
            </a:r>
          </a:p>
          <a:p>
            <a:pPr lvl="1">
              <a:defRPr sz="1400"/>
            </a:pPr>
            <a:r>
              <a:t>• Analyse de données avancée</a:t>
            </a:r>
          </a:p>
          <a:p>
            <a:pPr lvl="1">
              <a:defRPr sz="1400"/>
            </a:pPr>
            <a:r>
              <a:t>• Indicateurs personnalisés</a:t>
            </a:r>
          </a:p>
          <a:p>
            <a:pPr lvl="1">
              <a:defRPr sz="1400"/>
            </a:pPr>
            <a:r>
              <a:t>• Benchmarking sectoriel</a:t>
            </a:r>
          </a:p>
          <a:p>
            <a:pPr lvl="1">
              <a:defRPr sz="1400"/>
            </a:pPr>
            <a:r>
              <a:t>• Analyses prédictives</a:t>
            </a:r>
          </a:p>
          <a:p>
            <a:pPr>
              <a:defRPr sz="1800" b="1">
                <a:solidFill>
                  <a:srgbClr val="171C8E"/>
                </a:solidFill>
              </a:defRPr>
            </a:pPr>
            <a:r>
              <a:t>Formation et Support</a:t>
            </a:r>
          </a:p>
          <a:p>
            <a:pPr>
              <a:defRPr sz="1600" b="1">
                <a:solidFill>
                  <a:srgbClr val="171C8E"/>
                </a:solidFill>
              </a:defRPr>
            </a:pPr>
            <a:r>
              <a:t>Programmes de Formation</a:t>
            </a:r>
          </a:p>
          <a:p>
            <a:pPr lvl="1">
              <a:defRPr sz="1400"/>
            </a:pPr>
            <a:r>
              <a:t>• Formations techniques</a:t>
            </a:r>
          </a:p>
          <a:p>
            <a:pPr lvl="1">
              <a:defRPr sz="1400"/>
            </a:pPr>
            <a:r>
              <a:t>• Ateliers pratiques</a:t>
            </a:r>
          </a:p>
          <a:p>
            <a:pPr lvl="1">
              <a:defRPr sz="1400"/>
            </a:pPr>
            <a:r>
              <a:t>• Séminaires thématiques</a:t>
            </a:r>
          </a:p>
          <a:p>
            <a:pPr lvl="1">
              <a:defRPr sz="1400"/>
            </a:pPr>
            <a:r>
              <a:t>• Webinaires d'actualité</a:t>
            </a:r>
          </a:p>
          <a:p>
            <a:pPr>
              <a:defRPr sz="1600" b="1">
                <a:solidFill>
                  <a:srgbClr val="171C8E"/>
                </a:solidFill>
              </a:defRPr>
            </a:pPr>
            <a:r>
              <a:t>Support Technique</a:t>
            </a:r>
          </a:p>
          <a:p>
            <a:pPr lvl="1">
              <a:defRPr sz="1400"/>
            </a:pPr>
            <a:r>
              <a:t>• Hotline dédiée</a:t>
            </a:r>
          </a:p>
          <a:p>
            <a:pPr lvl="1">
              <a:defRPr sz="1400"/>
            </a:pPr>
            <a:r>
              <a:t>• Support documentaire</a:t>
            </a:r>
          </a:p>
          <a:p>
            <a:pPr lvl="1">
              <a:defRPr sz="1400"/>
            </a:pPr>
            <a:r>
              <a:t>• Veille technique</a:t>
            </a:r>
          </a:p>
          <a:p>
            <a:pPr lvl="1">
              <a:defRPr sz="1400"/>
            </a:pPr>
            <a:r>
              <a:t>• Notes d'information</a:t>
            </a:r>
          </a:p>
          <a:p>
            <a:pPr>
              <a:defRPr sz="1800" b="1">
                <a:solidFill>
                  <a:srgbClr val="171C8E"/>
                </a:solidFill>
              </a:defRPr>
            </a:pPr>
            <a:r>
              <a:t>Accompagnement Stratégique</a:t>
            </a:r>
          </a:p>
          <a:p>
            <a:pPr>
              <a:defRPr sz="1600" b="1">
                <a:solidFill>
                  <a:srgbClr val="171C8E"/>
                </a:solidFill>
              </a:defRPr>
            </a:pPr>
            <a:r>
              <a:t>Conseil Stratégique</a:t>
            </a:r>
          </a:p>
          <a:p>
            <a:pPr lvl="1">
              <a:defRPr sz="1400"/>
            </a:pPr>
            <a:r>
              <a:t>• Analyse des risques émergents</a:t>
            </a:r>
          </a:p>
          <a:p>
            <a:pPr lvl="1">
              <a:defRPr sz="1400"/>
            </a:pPr>
            <a:r>
              <a:t>• Optimisation des processus</a:t>
            </a:r>
          </a:p>
          <a:p>
            <a:pPr lvl="1">
              <a:defRPr sz="1400"/>
            </a:pPr>
            <a:r>
              <a:t>• Transformation digitale</a:t>
            </a:r>
          </a:p>
          <a:p>
            <a:pPr lvl="1">
              <a:defRPr sz="1400"/>
            </a:pPr>
            <a:r>
              <a:t>• Innovation comptable</a:t>
            </a:r>
          </a:p>
          <a:p>
            <a:pPr>
              <a:defRPr sz="1600" b="1">
                <a:solidFill>
                  <a:srgbClr val="171C8E"/>
                </a:solidFill>
              </a:defRPr>
            </a:pPr>
            <a:r>
              <a:t>Benchmark et Études</a:t>
            </a:r>
          </a:p>
          <a:p>
            <a:pPr lvl="1">
              <a:defRPr sz="1400"/>
            </a:pPr>
            <a:r>
              <a:t>• Études sectorielles</a:t>
            </a:r>
          </a:p>
          <a:p>
            <a:pPr lvl="1">
              <a:defRPr sz="1400"/>
            </a:pPr>
            <a:r>
              <a:t>• Analyses comparatives</a:t>
            </a:r>
          </a:p>
          <a:p>
            <a:pPr lvl="1">
              <a:defRPr sz="1400"/>
            </a:pPr>
            <a:r>
              <a:t>• Meilleures pratiques</a:t>
            </a:r>
          </a:p>
          <a:p>
            <a:pPr lvl="1">
              <a:defRPr sz="1400"/>
            </a:pPr>
            <a:r>
              <a:t>• Tendances du marché</a:t>
            </a:r>
          </a:p>
          <a:p>
            <a:pPr>
              <a:defRPr sz="1800" b="1">
                <a:solidFill>
                  <a:srgbClr val="171C8E"/>
                </a:solidFill>
              </a:defRPr>
            </a:pPr>
            <a:r>
              <a:t>Valeur Ajoutée</a:t>
            </a:r>
          </a:p>
          <a:p>
            <a:pPr>
              <a:defRPr sz="1600" b="1">
                <a:solidFill>
                  <a:srgbClr val="171C8E"/>
                </a:solidFill>
              </a:defRPr>
            </a:pPr>
            <a:r>
              <a:t>Bénéfices Clés</a:t>
            </a:r>
          </a:p>
          <a:p>
            <a:pPr lvl="1">
              <a:defRPr sz="1400"/>
            </a:pPr>
            <a:r>
              <a:t>• Optimisation des processus</a:t>
            </a:r>
          </a:p>
          <a:p>
            <a:pPr lvl="1">
              <a:defRPr sz="1400"/>
            </a:pPr>
            <a:r>
              <a:t>• Gain d'efficacité</a:t>
            </a:r>
          </a:p>
          <a:p>
            <a:pPr lvl="1">
              <a:defRPr sz="1400"/>
            </a:pPr>
            <a:r>
              <a:t>• Sécurisation accrue</a:t>
            </a:r>
          </a:p>
          <a:p>
            <a:pPr lvl="1">
              <a:defRPr sz="1400"/>
            </a:pPr>
            <a:r>
              <a:t>• Innovation continue</a:t>
            </a:r>
          </a:p>
          <a:p>
            <a:pPr>
              <a:defRPr sz="1600" b="1">
                <a:solidFill>
                  <a:srgbClr val="171C8E"/>
                </a:solidFill>
              </a:defRPr>
            </a:pPr>
            <a:r>
              <a:t>Impact Business</a:t>
            </a:r>
          </a:p>
          <a:p>
            <a:pPr lvl="1">
              <a:defRPr sz="1400"/>
            </a:pPr>
            <a:r>
              <a:t>• Amélioration de la performance</a:t>
            </a:r>
          </a:p>
          <a:p>
            <a:pPr lvl="1">
              <a:defRPr sz="1400"/>
            </a:pPr>
            <a:r>
              <a:t>• Réduction des risques</a:t>
            </a:r>
          </a:p>
          <a:p>
            <a:pPr lvl="1">
              <a:defRPr sz="1400"/>
            </a:pPr>
            <a:r>
              <a:t>• Efficacité opérationnelle</a:t>
            </a:r>
          </a:p>
          <a:p>
            <a:pPr lvl="1">
              <a:defRPr sz="1400"/>
            </a:pPr>
            <a:r>
              <a:t>• Excellence technique</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Indépendance et Conformité</a:t>
            </a:r>
          </a:p>
        </p:txBody>
      </p:sp>
      <p:sp>
        <p:nvSpPr>
          <p:cNvPr id="3" name="Text Placeholder 2"/>
          <p:cNvSpPr>
            <a:spLocks noGrp="1"/>
          </p:cNvSpPr>
          <p:nvPr>
            <p:ph type="body" idx="1"/>
          </p:nvPr>
        </p:nvSpPr>
        <p:spPr/>
        <p:txBody>
          <a:bodyPr/>
          <a:lstStyle/>
          <a:p>
            <a:pPr>
              <a:defRPr sz="1800" i="1">
                <a:solidFill>
                  <a:srgbClr val="808080"/>
                </a:solidFill>
              </a:defRPr>
            </a:pPr>
            <a:r>
              <a:t>Notre engagement absolu en matière d'indépendance, de confidentialité et d'éthique professionnelle, garantissant l'excellence de nos services.</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Independence And Conflict Management</a:t>
            </a:r>
          </a:p>
        </p:txBody>
      </p:sp>
      <p:sp>
        <p:nvSpPr>
          <p:cNvPr id="3" name="Content Placeholder 2"/>
          <p:cNvSpPr>
            <a:spLocks noGrp="1"/>
          </p:cNvSpPr>
          <p:nvPr>
            <p:ph idx="1"/>
          </p:nvPr>
        </p:nvSpPr>
        <p:spPr/>
        <p:txBody>
          <a:bodyPr/>
          <a:lstStyle/>
          <a:p/>
          <a:p>
            <a:pPr>
              <a:defRPr sz="2000" b="1">
                <a:solidFill>
                  <a:srgbClr val="171C8E"/>
                </a:solidFill>
              </a:defRPr>
            </a:pPr>
            <a:r>
              <a:t>Indépendance et Gestion des Conflits</a:t>
            </a:r>
          </a:p>
          <a:p>
            <a:pPr>
              <a:defRPr sz="1800" b="1">
                <a:solidFill>
                  <a:srgbClr val="171C8E"/>
                </a:solidFill>
              </a:defRPr>
            </a:pPr>
            <a:r>
              <a:t>Principes d'Indépendance</a:t>
            </a:r>
          </a:p>
          <a:p>
            <a:pPr>
              <a:defRPr sz="1600" b="1">
                <a:solidFill>
                  <a:srgbClr val="171C8E"/>
                </a:solidFill>
              </a:defRPr>
            </a:pPr>
            <a:r>
              <a:t>Cadre Réglementaire</a:t>
            </a:r>
          </a:p>
          <a:p>
            <a:pPr lvl="1">
              <a:defRPr sz="1400"/>
            </a:pPr>
            <a:r>
              <a:t>• Conformité aux normes d'indépendance</a:t>
            </a:r>
          </a:p>
          <a:p>
            <a:pPr lvl="1">
              <a:defRPr sz="1400"/>
            </a:pPr>
            <a:r>
              <a:t>• Respect du code de déontologie</a:t>
            </a:r>
          </a:p>
          <a:p>
            <a:pPr lvl="1">
              <a:defRPr sz="1400"/>
            </a:pPr>
            <a:r>
              <a:t>• Application des règles H3C</a:t>
            </a:r>
          </a:p>
          <a:p>
            <a:pPr lvl="1">
              <a:defRPr sz="1400"/>
            </a:pPr>
            <a:r>
              <a:t>• Standards internationaux</a:t>
            </a:r>
          </a:p>
          <a:p>
            <a:pPr>
              <a:defRPr sz="1600" b="1">
                <a:solidFill>
                  <a:srgbClr val="171C8E"/>
                </a:solidFill>
              </a:defRPr>
            </a:pPr>
            <a:r>
              <a:t>Dispositif Interne</a:t>
            </a:r>
          </a:p>
          <a:p>
            <a:pPr lvl="1">
              <a:defRPr sz="1400"/>
            </a:pPr>
            <a:r>
              <a:t>• Politique d'indépendance stricte</a:t>
            </a:r>
          </a:p>
          <a:p>
            <a:pPr lvl="1">
              <a:defRPr sz="1400"/>
            </a:pPr>
            <a:r>
              <a:t>• Procédures de contrôle</a:t>
            </a:r>
          </a:p>
          <a:p>
            <a:pPr lvl="1">
              <a:defRPr sz="1400"/>
            </a:pPr>
            <a:r>
              <a:t>• Formation obligatoire</a:t>
            </a:r>
          </a:p>
          <a:p>
            <a:pPr lvl="1">
              <a:defRPr sz="1400"/>
            </a:pPr>
            <a:r>
              <a:t>• Attestations annuelles</a:t>
            </a:r>
          </a:p>
          <a:p>
            <a:pPr>
              <a:defRPr sz="1800" b="1">
                <a:solidFill>
                  <a:srgbClr val="171C8E"/>
                </a:solidFill>
              </a:defRPr>
            </a:pPr>
            <a:r>
              <a:t>Gestion des Conflits</a:t>
            </a:r>
          </a:p>
          <a:p>
            <a:pPr>
              <a:defRPr sz="1600" b="1">
                <a:solidFill>
                  <a:srgbClr val="171C8E"/>
                </a:solidFill>
              </a:defRPr>
            </a:pPr>
            <a:r>
              <a:t>Identification des Risques</a:t>
            </a:r>
          </a:p>
          <a:p>
            <a:pPr lvl="1">
              <a:defRPr sz="1400"/>
            </a:pPr>
            <a:r>
              <a:t>• Analyse préventive systématique</a:t>
            </a:r>
          </a:p>
          <a:p>
            <a:pPr lvl="1">
              <a:defRPr sz="1400"/>
            </a:pPr>
            <a:r>
              <a:t>• Base de données mondiale</a:t>
            </a:r>
          </a:p>
          <a:p>
            <a:pPr lvl="1">
              <a:defRPr sz="1400"/>
            </a:pPr>
            <a:r>
              <a:t>• Processus de consultation</a:t>
            </a:r>
          </a:p>
          <a:p>
            <a:pPr lvl="1">
              <a:defRPr sz="1400"/>
            </a:pPr>
            <a:r>
              <a:t>• Validation multiniveau</a:t>
            </a:r>
          </a:p>
          <a:p>
            <a:pPr>
              <a:defRPr sz="1600" b="1">
                <a:solidFill>
                  <a:srgbClr val="171C8E"/>
                </a:solidFill>
              </a:defRPr>
            </a:pPr>
            <a:r>
              <a:t>Procédures de Résolution</a:t>
            </a:r>
          </a:p>
          <a:p>
            <a:pPr lvl="1">
              <a:defRPr sz="1400"/>
            </a:pPr>
            <a:r>
              <a:t>• Protocoles d'escalade</a:t>
            </a:r>
          </a:p>
          <a:p>
            <a:pPr lvl="1">
              <a:defRPr sz="1400"/>
            </a:pPr>
            <a:r>
              <a:t>• Comité d'arbitrage</a:t>
            </a:r>
          </a:p>
          <a:p>
            <a:pPr lvl="1">
              <a:defRPr sz="1400"/>
            </a:pPr>
            <a:r>
              <a:t>• Documentation des décisions</a:t>
            </a:r>
          </a:p>
          <a:p>
            <a:pPr lvl="1">
              <a:defRPr sz="1400"/>
            </a:pPr>
            <a:r>
              <a:t>• Suivi des actions</a:t>
            </a:r>
          </a:p>
          <a:p>
            <a:pPr>
              <a:defRPr sz="1800" b="1">
                <a:solidFill>
                  <a:srgbClr val="171C8E"/>
                </a:solidFill>
              </a:defRPr>
            </a:pPr>
            <a:r>
              <a:t>Contrôles et Surveillance</a:t>
            </a:r>
          </a:p>
          <a:p>
            <a:pPr>
              <a:defRPr sz="1600" b="1">
                <a:solidFill>
                  <a:srgbClr val="171C8E"/>
                </a:solidFill>
              </a:defRPr>
            </a:pPr>
            <a:r>
              <a:t>Dispositif de Contrôle</a:t>
            </a:r>
          </a:p>
          <a:p>
            <a:pPr lvl="1">
              <a:defRPr sz="1400"/>
            </a:pPr>
            <a:r>
              <a:t>• Revue périodique</a:t>
            </a:r>
          </a:p>
          <a:p>
            <a:pPr lvl="1">
              <a:defRPr sz="1400"/>
            </a:pPr>
            <a:r>
              <a:t>• Tests d'indépendance</a:t>
            </a:r>
          </a:p>
          <a:p>
            <a:pPr lvl="1">
              <a:defRPr sz="1400"/>
            </a:pPr>
            <a:r>
              <a:t>• Monitoring continu</a:t>
            </a:r>
          </a:p>
          <a:p>
            <a:pPr lvl="1">
              <a:defRPr sz="1400"/>
            </a:pPr>
            <a:r>
              <a:t>• Audits internes</a:t>
            </a:r>
          </a:p>
          <a:p>
            <a:pPr>
              <a:defRPr sz="1600" b="1">
                <a:solidFill>
                  <a:srgbClr val="171C8E"/>
                </a:solidFill>
              </a:defRPr>
            </a:pPr>
            <a:r>
              <a:t>Surveillance Active</a:t>
            </a:r>
          </a:p>
          <a:p>
            <a:pPr lvl="1">
              <a:defRPr sz="1400"/>
            </a:pPr>
            <a:r>
              <a:t>• Veille réglementaire</a:t>
            </a:r>
          </a:p>
          <a:p>
            <a:pPr lvl="1">
              <a:defRPr sz="1400"/>
            </a:pPr>
            <a:r>
              <a:t>• Mise à jour des procédures</a:t>
            </a:r>
          </a:p>
          <a:p>
            <a:pPr lvl="1">
              <a:defRPr sz="1400"/>
            </a:pPr>
            <a:r>
              <a:t>• Contrôles automatisés</a:t>
            </a:r>
          </a:p>
          <a:p>
            <a:pPr lvl="1">
              <a:defRPr sz="1400"/>
            </a:pPr>
            <a:r>
              <a:t>• Reporting régulier</a:t>
            </a:r>
          </a:p>
          <a:p>
            <a:pPr>
              <a:defRPr sz="1800" b="1">
                <a:solidFill>
                  <a:srgbClr val="171C8E"/>
                </a:solidFill>
              </a:defRPr>
            </a:pPr>
            <a:r>
              <a:t>Protection de l'Indépendance</a:t>
            </a:r>
          </a:p>
          <a:p>
            <a:pPr>
              <a:defRPr sz="1600" b="1">
                <a:solidFill>
                  <a:srgbClr val="171C8E"/>
                </a:solidFill>
              </a:defRPr>
            </a:pPr>
            <a:r>
              <a:t>Mesures Préventives</a:t>
            </a:r>
          </a:p>
          <a:p>
            <a:pPr lvl="1">
              <a:defRPr sz="1400"/>
            </a:pPr>
            <a:r>
              <a:t>• Rotation des associés</a:t>
            </a:r>
          </a:p>
          <a:p>
            <a:pPr lvl="1">
              <a:defRPr sz="1400"/>
            </a:pPr>
            <a:r>
              <a:t>• Limitation des services</a:t>
            </a:r>
          </a:p>
          <a:p>
            <a:pPr lvl="1">
              <a:defRPr sz="1400"/>
            </a:pPr>
            <a:r>
              <a:t>• Séparation des équipes</a:t>
            </a:r>
          </a:p>
          <a:p>
            <a:pPr lvl="1">
              <a:defRPr sz="1400"/>
            </a:pPr>
            <a:r>
              <a:t>• Contrôle des honoraires</a:t>
            </a:r>
          </a:p>
          <a:p>
            <a:pPr>
              <a:defRPr sz="1600" b="1">
                <a:solidFill>
                  <a:srgbClr val="171C8E"/>
                </a:solidFill>
              </a:defRPr>
            </a:pPr>
            <a:r>
              <a:t>Garanties Opérationnelles</a:t>
            </a:r>
          </a:p>
          <a:p>
            <a:pPr lvl="1">
              <a:defRPr sz="1400"/>
            </a:pPr>
            <a:r>
              <a:t>• Équipes dédiées</a:t>
            </a:r>
          </a:p>
          <a:p>
            <a:pPr lvl="1">
              <a:defRPr sz="1400"/>
            </a:pPr>
            <a:r>
              <a:t>• Séparation des missions</a:t>
            </a:r>
          </a:p>
          <a:p>
            <a:pPr lvl="1">
              <a:defRPr sz="1400"/>
            </a:pPr>
            <a:r>
              <a:t>• Contrôle des accès</a:t>
            </a:r>
          </a:p>
          <a:p>
            <a:pPr lvl="1">
              <a:defRPr sz="1400"/>
            </a:pPr>
            <a:r>
              <a:t>• Documentation renforcée</a:t>
            </a:r>
          </a:p>
          <a:p>
            <a:pPr>
              <a:defRPr sz="1800" b="1">
                <a:solidFill>
                  <a:srgbClr val="171C8E"/>
                </a:solidFill>
              </a:defRPr>
            </a:pPr>
            <a:r>
              <a:t>Formation et Sensibilisation</a:t>
            </a:r>
          </a:p>
          <a:p>
            <a:pPr>
              <a:defRPr sz="1600" b="1">
                <a:solidFill>
                  <a:srgbClr val="171C8E"/>
                </a:solidFill>
              </a:defRPr>
            </a:pPr>
            <a:r>
              <a:t>Programme de Formation</a:t>
            </a:r>
          </a:p>
          <a:p>
            <a:pPr lvl="1">
              <a:defRPr sz="1400"/>
            </a:pPr>
            <a:r>
              <a:t>• Formation initiale</a:t>
            </a:r>
          </a:p>
          <a:p>
            <a:pPr lvl="1">
              <a:defRPr sz="1400"/>
            </a:pPr>
            <a:r>
              <a:t>• Mises à jour régulières</a:t>
            </a:r>
          </a:p>
          <a:p>
            <a:pPr lvl="1">
              <a:defRPr sz="1400"/>
            </a:pPr>
            <a:r>
              <a:t>• Cas pratiques</a:t>
            </a:r>
          </a:p>
          <a:p>
            <a:pPr lvl="1">
              <a:defRPr sz="1400"/>
            </a:pPr>
            <a:r>
              <a:t>• Tests de connaissance</a:t>
            </a:r>
          </a:p>
          <a:p>
            <a:pPr>
              <a:defRPr sz="1600" b="1">
                <a:solidFill>
                  <a:srgbClr val="171C8E"/>
                </a:solidFill>
              </a:defRPr>
            </a:pPr>
            <a:r>
              <a:t>Communication Interne</a:t>
            </a:r>
          </a:p>
          <a:p>
            <a:pPr lvl="1">
              <a:defRPr sz="1400"/>
            </a:pPr>
            <a:r>
              <a:t>• Bulletins d'information</a:t>
            </a:r>
          </a:p>
          <a:p>
            <a:pPr lvl="1">
              <a:defRPr sz="1400"/>
            </a:pPr>
            <a:r>
              <a:t>• Alertes réglementaires</a:t>
            </a:r>
          </a:p>
          <a:p>
            <a:pPr lvl="1">
              <a:defRPr sz="1400"/>
            </a:pPr>
            <a:r>
              <a:t>• Partage d'expérience</a:t>
            </a:r>
          </a:p>
          <a:p>
            <a:pPr lvl="1">
              <a:defRPr sz="1400"/>
            </a:pPr>
            <a:r>
              <a:t>• Support continu</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Executive Summary</a:t>
            </a:r>
          </a:p>
        </p:txBody>
      </p:sp>
      <p:sp>
        <p:nvSpPr>
          <p:cNvPr id="3" name="Content Placeholder 2"/>
          <p:cNvSpPr>
            <a:spLocks noGrp="1"/>
          </p:cNvSpPr>
          <p:nvPr>
            <p:ph idx="1"/>
          </p:nvPr>
        </p:nvSpPr>
        <p:spPr/>
        <p:txBody>
          <a:bodyPr/>
          <a:lstStyle/>
          <a:p/>
          <a:p>
            <a:pPr>
              <a:defRPr sz="2000" b="1">
                <a:solidFill>
                  <a:srgbClr val="171C8E"/>
                </a:solidFill>
              </a:defRPr>
            </a:pPr>
            <a:r>
              <a:t>Résumé Exécutif</a:t>
            </a:r>
          </a:p>
          <a:p>
            <a:pPr>
              <a:defRPr sz="1400"/>
            </a:pPr>
            <a:r>
              <a:t>Orange, acteur majeur du secteur des télécommunications avec une présence dans 26 pays et 291 millions de clients à travers le monde, poursuit sa transformation stratégique 2023-2032. Avec un chiffre d'affaires de 40,3 milliards d'euros et fort de ses 127 000 collaborateurs, le Groupe s'engage résolument vers sa vision : donner à chacun les clés d'un monde numérique responsable. Dans ce contexte de transformation digitale et d'engagement sociétal, Forvis Mazars présente une proposition différenciante pour devenir votre commissaire aux comptes.</a:t>
            </a:r>
          </a:p>
          <a:p>
            <a:pPr>
              <a:defRPr sz="1800" b="1">
                <a:solidFill>
                  <a:srgbClr val="171C8E"/>
                </a:solidFill>
              </a:defRPr>
            </a:pPr>
            <a:r>
              <a:t>Compréhension de l'Activité et du Secteur</a:t>
            </a:r>
          </a:p>
          <a:p>
            <a:pPr>
              <a:defRPr sz="1400"/>
            </a:pPr>
            <a:r>
              <a:t>Orange se positionne comme un leader technologique intégré, combinant expertise télécoms et numérique. Votre organisation opère sur des segments stratégiques diversifiés : réseaux, services aux entreprises, cybersécurité, wholesale, santé, et accompagnement des start-ups, tout en maintenant une forte présence en Afrique et au Moyen-Orient. Nous comprenons parfaitement vos enjeux de gouvernance et de performance durable, notamment dans l'équilibre entre innovation technologique, excellence opérationnelle et responsabilité environnementale. Cette compréhension approfondie de votre écosystème complexe nous permet d'apporter une valeur exceptionnelle en tant que partenaire d'audit.</a:t>
            </a:r>
          </a:p>
          <a:p>
            <a:pPr>
              <a:defRPr sz="1800" b="1">
                <a:solidFill>
                  <a:srgbClr val="171C8E"/>
                </a:solidFill>
              </a:defRPr>
            </a:pPr>
            <a:r>
              <a:t>Aperçu des Services Proposés</a:t>
            </a:r>
          </a:p>
          <a:p>
            <a:pPr>
              <a:defRPr sz="1400"/>
            </a:pPr>
            <a:r>
              <a:t>Notre approche d'audit est conçue pour accompagner la double dimension d'Orange : excellence technologique et responsabilité sociétale. Nous proposons un audit intégré couvrant à la fois les informations financières et la performance extra-financière, crucial pour un groupe engagé dans la construction d'un "monde numérique responsable". Notre méthodologie s'appuie sur des innovations digitales de pointe, particulièrement pertinentes pour un leader des télécommunications, garantissant une couverture efficace et exhaustive de vos opérations internationales.</a:t>
            </a:r>
          </a:p>
          <a:p>
            <a:pPr>
              <a:defRPr sz="1800" b="1">
                <a:solidFill>
                  <a:srgbClr val="171C8E"/>
                </a:solidFill>
              </a:defRPr>
            </a:pPr>
            <a:r>
              <a:t>Éléments Différenciateurs Clés</a:t>
            </a:r>
          </a:p>
          <a:p>
            <a:pPr>
              <a:defRPr sz="1400"/>
            </a:pPr>
            <a:r>
              <a:t>Forvis Mazars apporte une combinaison unique de connaissance historique et de capacité mondiale, parfaitement alignée avec l'empreinte internationale d'Orange. Notre présence dans 100 pays permet d'auditer efficacement vos 26 marchés d'exploitation. Notre expertise dans l'audit des sociétés du CAC40 et notre compréhension approfondie des enjeux de cybersécurité, de transformation digitale et de développement durable font de nous le partenaire idéal pour accompagner votre croissance. Notre participation active aux instances de normalisation internationales nous permet d'anticiper les évolutions réglementaires impactant votre secteur.</a:t>
            </a:r>
          </a:p>
          <a:p>
            <a:pPr>
              <a:defRPr sz="1800" b="1">
                <a:solidFill>
                  <a:srgbClr val="171C8E"/>
                </a:solidFill>
              </a:defRPr>
            </a:pPr>
            <a:r>
              <a:t>Direction de la Mission</a:t>
            </a:r>
          </a:p>
          <a:p>
            <a:pPr>
              <a:defRPr sz="1400"/>
            </a:pPr>
            <a:r>
              <a:t>Votre audit sera dirigé par deux associés distingués qui apportent une expertise complémentaire à votre mission. Juliette Decoux-Guillemot et Achour Messas superviseront personnellement la prestation de nos services, garantissant une attention constante des associés et un accompagnement stratégique tout au long du processus d'audit. Leur expérience combinée dans les télécommunications, la transformation numérique et les enjeux ESG apportera à Orange l'expertise de haut niveau requise pour ce mandat critique.</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Confidentiality And Data Security</a:t>
            </a:r>
          </a:p>
        </p:txBody>
      </p:sp>
      <p:sp>
        <p:nvSpPr>
          <p:cNvPr id="3" name="Content Placeholder 2"/>
          <p:cNvSpPr>
            <a:spLocks noGrp="1"/>
          </p:cNvSpPr>
          <p:nvPr>
            <p:ph idx="1"/>
          </p:nvPr>
        </p:nvSpPr>
        <p:spPr/>
        <p:txBody>
          <a:bodyPr/>
          <a:lstStyle/>
          <a:p/>
          <a:p>
            <a:pPr>
              <a:defRPr sz="2000" b="1">
                <a:solidFill>
                  <a:srgbClr val="171C8E"/>
                </a:solidFill>
              </a:defRPr>
            </a:pPr>
            <a:r>
              <a:t>Confidentialité et Sécurité des Données</a:t>
            </a:r>
          </a:p>
          <a:p>
            <a:pPr>
              <a:defRPr sz="1800" b="1">
                <a:solidFill>
                  <a:srgbClr val="171C8E"/>
                </a:solidFill>
              </a:defRPr>
            </a:pPr>
            <a:r>
              <a:t>Protection des Données</a:t>
            </a:r>
          </a:p>
          <a:p>
            <a:pPr>
              <a:defRPr sz="1600" b="1">
                <a:solidFill>
                  <a:srgbClr val="171C8E"/>
                </a:solidFill>
              </a:defRPr>
            </a:pPr>
            <a:r>
              <a:t>Infrastructure Sécurisée</a:t>
            </a:r>
          </a:p>
          <a:p>
            <a:pPr lvl="1">
              <a:defRPr sz="1400"/>
            </a:pPr>
            <a:r>
              <a:t>• Systèmes de sécurité avancés</a:t>
            </a:r>
          </a:p>
          <a:p>
            <a:pPr lvl="1">
              <a:defRPr sz="1400"/>
            </a:pPr>
            <a:r>
              <a:t>• Encryption des données</a:t>
            </a:r>
          </a:p>
          <a:p>
            <a:pPr lvl="1">
              <a:defRPr sz="1400"/>
            </a:pPr>
            <a:r>
              <a:t>• Protection périmétrique</a:t>
            </a:r>
          </a:p>
          <a:p>
            <a:pPr lvl="1">
              <a:defRPr sz="1400"/>
            </a:pPr>
            <a:r>
              <a:t>• Contrôles d'accès stricts</a:t>
            </a:r>
          </a:p>
          <a:p>
            <a:pPr>
              <a:defRPr sz="1600" b="1">
                <a:solidFill>
                  <a:srgbClr val="171C8E"/>
                </a:solidFill>
              </a:defRPr>
            </a:pPr>
            <a:r>
              <a:t>Protocoles de Sécurité</a:t>
            </a:r>
          </a:p>
          <a:p>
            <a:pPr lvl="1">
              <a:defRPr sz="1400"/>
            </a:pPr>
            <a:r>
              <a:t>• Standards internationaux</a:t>
            </a:r>
          </a:p>
          <a:p>
            <a:pPr lvl="1">
              <a:defRPr sz="1400"/>
            </a:pPr>
            <a:r>
              <a:t>• Certification ISO 27001</a:t>
            </a:r>
          </a:p>
          <a:p>
            <a:pPr lvl="1">
              <a:defRPr sz="1400"/>
            </a:pPr>
            <a:r>
              <a:t>• Conformité RGPD</a:t>
            </a:r>
          </a:p>
          <a:p>
            <a:pPr lvl="1">
              <a:defRPr sz="1400"/>
            </a:pPr>
            <a:r>
              <a:t>• Audits de sécurité réguliers</a:t>
            </a:r>
          </a:p>
          <a:p>
            <a:pPr>
              <a:defRPr sz="1800" b="1">
                <a:solidFill>
                  <a:srgbClr val="171C8E"/>
                </a:solidFill>
              </a:defRPr>
            </a:pPr>
            <a:r>
              <a:t>Gestion de la Confidentialité</a:t>
            </a:r>
          </a:p>
          <a:p>
            <a:pPr>
              <a:defRPr sz="1600" b="1">
                <a:solidFill>
                  <a:srgbClr val="171C8E"/>
                </a:solidFill>
              </a:defRPr>
            </a:pPr>
            <a:r>
              <a:t>Politiques Internes</a:t>
            </a:r>
          </a:p>
          <a:p>
            <a:pPr lvl="1">
              <a:defRPr sz="1400"/>
            </a:pPr>
            <a:r>
              <a:t>• Procédures strictes</a:t>
            </a:r>
          </a:p>
          <a:p>
            <a:pPr lvl="1">
              <a:defRPr sz="1400"/>
            </a:pPr>
            <a:r>
              <a:t>• Engagements de confidentialité</a:t>
            </a:r>
          </a:p>
          <a:p>
            <a:pPr lvl="1">
              <a:defRPr sz="1400"/>
            </a:pPr>
            <a:r>
              <a:t>• Formation obligatoire</a:t>
            </a:r>
          </a:p>
          <a:p>
            <a:pPr lvl="1">
              <a:defRPr sz="1400"/>
            </a:pPr>
            <a:r>
              <a:t>• Contrôles réguliers</a:t>
            </a:r>
          </a:p>
          <a:p>
            <a:pPr>
              <a:defRPr sz="1600" b="1">
                <a:solidFill>
                  <a:srgbClr val="171C8E"/>
                </a:solidFill>
              </a:defRPr>
            </a:pPr>
            <a:r>
              <a:t>Protection des Informations</a:t>
            </a:r>
          </a:p>
          <a:p>
            <a:pPr lvl="1">
              <a:defRPr sz="1400"/>
            </a:pPr>
            <a:r>
              <a:t>• Classification des données</a:t>
            </a:r>
          </a:p>
          <a:p>
            <a:pPr lvl="1">
              <a:defRPr sz="1400"/>
            </a:pPr>
            <a:r>
              <a:t>• Gestion des accès</a:t>
            </a:r>
          </a:p>
          <a:p>
            <a:pPr lvl="1">
              <a:defRPr sz="1400"/>
            </a:pPr>
            <a:r>
              <a:t>• Traçabilité complète</a:t>
            </a:r>
          </a:p>
          <a:p>
            <a:pPr lvl="1">
              <a:defRPr sz="1400"/>
            </a:pPr>
            <a:r>
              <a:t>• Archivage sécurisé</a:t>
            </a:r>
          </a:p>
          <a:p>
            <a:pPr>
              <a:defRPr sz="1800" b="1">
                <a:solidFill>
                  <a:srgbClr val="171C8E"/>
                </a:solidFill>
              </a:defRPr>
            </a:pPr>
            <a:r>
              <a:t>Sécurité Opérationnelle</a:t>
            </a:r>
          </a:p>
          <a:p>
            <a:pPr>
              <a:defRPr sz="1600" b="1">
                <a:solidFill>
                  <a:srgbClr val="171C8E"/>
                </a:solidFill>
              </a:defRPr>
            </a:pPr>
            <a:r>
              <a:t>Contrôles d'Accès</a:t>
            </a:r>
          </a:p>
          <a:p>
            <a:pPr lvl="1">
              <a:defRPr sz="1400"/>
            </a:pPr>
            <a:r>
              <a:t>• Authentification forte</a:t>
            </a:r>
          </a:p>
          <a:p>
            <a:pPr lvl="1">
              <a:defRPr sz="1400"/>
            </a:pPr>
            <a:r>
              <a:t>• Gestion des droits</a:t>
            </a:r>
          </a:p>
          <a:p>
            <a:pPr lvl="1">
              <a:defRPr sz="1400"/>
            </a:pPr>
            <a:r>
              <a:t>• Surveillance continue</a:t>
            </a:r>
          </a:p>
          <a:p>
            <a:pPr lvl="1">
              <a:defRPr sz="1400"/>
            </a:pPr>
            <a:r>
              <a:t>• Revue périodique</a:t>
            </a:r>
          </a:p>
          <a:p>
            <a:pPr>
              <a:defRPr sz="1600" b="1">
                <a:solidFill>
                  <a:srgbClr val="171C8E"/>
                </a:solidFill>
              </a:defRPr>
            </a:pPr>
            <a:r>
              <a:t>Sécurité des Échanges</a:t>
            </a:r>
          </a:p>
          <a:p>
            <a:pPr lvl="1">
              <a:defRPr sz="1400"/>
            </a:pPr>
            <a:r>
              <a:t>• Communications sécurisées</a:t>
            </a:r>
          </a:p>
          <a:p>
            <a:pPr lvl="1">
              <a:defRPr sz="1400"/>
            </a:pPr>
            <a:r>
              <a:t>• Transferts cryptés</a:t>
            </a:r>
          </a:p>
          <a:p>
            <a:pPr lvl="1">
              <a:defRPr sz="1400"/>
            </a:pPr>
            <a:r>
              <a:t>• Portail sécurisé</a:t>
            </a:r>
          </a:p>
          <a:p>
            <a:pPr lvl="1">
              <a:defRPr sz="1400"/>
            </a:pPr>
            <a:r>
              <a:t>• Protocoles validés</a:t>
            </a:r>
          </a:p>
          <a:p>
            <a:pPr>
              <a:defRPr sz="1800" b="1">
                <a:solidFill>
                  <a:srgbClr val="171C8E"/>
                </a:solidFill>
              </a:defRPr>
            </a:pPr>
            <a:r>
              <a:t>Gestion des Incidents</a:t>
            </a:r>
          </a:p>
          <a:p>
            <a:pPr>
              <a:defRPr sz="1600" b="1">
                <a:solidFill>
                  <a:srgbClr val="171C8E"/>
                </a:solidFill>
              </a:defRPr>
            </a:pPr>
            <a:r>
              <a:t>Prévention</a:t>
            </a:r>
          </a:p>
          <a:p>
            <a:pPr lvl="1">
              <a:defRPr sz="1400"/>
            </a:pPr>
            <a:r>
              <a:t>• Monitoring continu</a:t>
            </a:r>
          </a:p>
          <a:p>
            <a:pPr lvl="1">
              <a:defRPr sz="1400"/>
            </a:pPr>
            <a:r>
              <a:t>• Détection précoce</a:t>
            </a:r>
          </a:p>
          <a:p>
            <a:pPr lvl="1">
              <a:defRPr sz="1400"/>
            </a:pPr>
            <a:r>
              <a:t>• Tests de vulnérabilité</a:t>
            </a:r>
          </a:p>
          <a:p>
            <a:pPr lvl="1">
              <a:defRPr sz="1400"/>
            </a:pPr>
            <a:r>
              <a:t>• Mises à jour régulières</a:t>
            </a:r>
          </a:p>
          <a:p>
            <a:pPr>
              <a:defRPr sz="1600" b="1">
                <a:solidFill>
                  <a:srgbClr val="171C8E"/>
                </a:solidFill>
              </a:defRPr>
            </a:pPr>
            <a:r>
              <a:t>Plan de Réponse</a:t>
            </a:r>
          </a:p>
          <a:p>
            <a:pPr lvl="1">
              <a:defRPr sz="1400"/>
            </a:pPr>
            <a:r>
              <a:t>• Procédures d'urgence</a:t>
            </a:r>
          </a:p>
          <a:p>
            <a:pPr lvl="1">
              <a:defRPr sz="1400"/>
            </a:pPr>
            <a:r>
              <a:t>• Équipe dédiée</a:t>
            </a:r>
          </a:p>
          <a:p>
            <a:pPr lvl="1">
              <a:defRPr sz="1400"/>
            </a:pPr>
            <a:r>
              <a:t>• Communication de crise</a:t>
            </a:r>
          </a:p>
          <a:p>
            <a:pPr lvl="1">
              <a:defRPr sz="1400"/>
            </a:pPr>
            <a:r>
              <a:t>• Actions correctives</a:t>
            </a:r>
          </a:p>
          <a:p>
            <a:pPr>
              <a:defRPr sz="1800" b="1">
                <a:solidFill>
                  <a:srgbClr val="171C8E"/>
                </a:solidFill>
              </a:defRPr>
            </a:pPr>
            <a:r>
              <a:t>Formation et Sensibilisation</a:t>
            </a:r>
          </a:p>
          <a:p>
            <a:pPr>
              <a:defRPr sz="1600" b="1">
                <a:solidFill>
                  <a:srgbClr val="171C8E"/>
                </a:solidFill>
              </a:defRPr>
            </a:pPr>
            <a:r>
              <a:t>Programme de Formation</a:t>
            </a:r>
          </a:p>
          <a:p>
            <a:pPr lvl="1">
              <a:defRPr sz="1400"/>
            </a:pPr>
            <a:r>
              <a:t>• Formation initiale</a:t>
            </a:r>
          </a:p>
          <a:p>
            <a:pPr lvl="1">
              <a:defRPr sz="1400"/>
            </a:pPr>
            <a:r>
              <a:t>• Mises à jour régulières</a:t>
            </a:r>
          </a:p>
          <a:p>
            <a:pPr lvl="1">
              <a:defRPr sz="1400"/>
            </a:pPr>
            <a:r>
              <a:t>• Exercices pratiques</a:t>
            </a:r>
          </a:p>
          <a:p>
            <a:pPr lvl="1">
              <a:defRPr sz="1400"/>
            </a:pPr>
            <a:r>
              <a:t>• Tests de vigilance</a:t>
            </a:r>
          </a:p>
          <a:p>
            <a:pPr>
              <a:defRPr sz="1600" b="1">
                <a:solidFill>
                  <a:srgbClr val="171C8E"/>
                </a:solidFill>
              </a:defRPr>
            </a:pPr>
            <a:r>
              <a:t>Culture de Sécurité</a:t>
            </a:r>
          </a:p>
          <a:p>
            <a:pPr lvl="1">
              <a:defRPr sz="1400"/>
            </a:pPr>
            <a:r>
              <a:t>• Sensibilisation continue</a:t>
            </a:r>
          </a:p>
          <a:p>
            <a:pPr lvl="1">
              <a:defRPr sz="1400"/>
            </a:pPr>
            <a:r>
              <a:t>• Bonnes pratiques</a:t>
            </a:r>
          </a:p>
          <a:p>
            <a:pPr lvl="1">
              <a:defRPr sz="1400"/>
            </a:pPr>
            <a:r>
              <a:t>• Alertes sécurité</a:t>
            </a:r>
          </a:p>
          <a:p>
            <a:pPr lvl="1">
              <a:defRPr sz="1400"/>
            </a:pPr>
            <a:r>
              <a:t>• Retours d'expérience</a:t>
            </a:r>
          </a:p>
          <a:p>
            <a:pPr>
              <a:defRPr sz="1800" b="1">
                <a:solidFill>
                  <a:srgbClr val="171C8E"/>
                </a:solidFill>
              </a:defRPr>
            </a:pPr>
            <a:r>
              <a:t>Conformité et Audit</a:t>
            </a:r>
          </a:p>
          <a:p>
            <a:pPr>
              <a:defRPr sz="1600" b="1">
                <a:solidFill>
                  <a:srgbClr val="171C8E"/>
                </a:solidFill>
              </a:defRPr>
            </a:pPr>
            <a:r>
              <a:t>Cadre Réglementaire</a:t>
            </a:r>
          </a:p>
          <a:p>
            <a:pPr lvl="1">
              <a:defRPr sz="1400"/>
            </a:pPr>
            <a:r>
              <a:t>• Conformité légale</a:t>
            </a:r>
          </a:p>
          <a:p>
            <a:pPr lvl="1">
              <a:defRPr sz="1400"/>
            </a:pPr>
            <a:r>
              <a:t>• Standards sectoriels</a:t>
            </a:r>
          </a:p>
          <a:p>
            <a:pPr lvl="1">
              <a:defRPr sz="1400"/>
            </a:pPr>
            <a:r>
              <a:t>• Certifications</a:t>
            </a:r>
          </a:p>
          <a:p>
            <a:pPr lvl="1">
              <a:defRPr sz="1400"/>
            </a:pPr>
            <a:r>
              <a:t>• Audits externes</a:t>
            </a:r>
          </a:p>
          <a:p>
            <a:pPr>
              <a:defRPr sz="1600" b="1">
                <a:solidFill>
                  <a:srgbClr val="171C8E"/>
                </a:solidFill>
              </a:defRPr>
            </a:pPr>
            <a:r>
              <a:t>Contrôle Continu</a:t>
            </a:r>
          </a:p>
          <a:p>
            <a:pPr lvl="1">
              <a:defRPr sz="1400"/>
            </a:pPr>
            <a:r>
              <a:t>• Évaluations régulières</a:t>
            </a:r>
          </a:p>
          <a:p>
            <a:pPr lvl="1">
              <a:defRPr sz="1400"/>
            </a:pPr>
            <a:r>
              <a:t>• Tests de conformité</a:t>
            </a:r>
          </a:p>
          <a:p>
            <a:pPr lvl="1">
              <a:defRPr sz="1400"/>
            </a:pPr>
            <a:r>
              <a:t>• Revue des processus</a:t>
            </a:r>
          </a:p>
          <a:p>
            <a:pPr lvl="1">
              <a:defRPr sz="1400"/>
            </a:pPr>
            <a:r>
              <a:t>• Amélioration continue</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Ethical And Quality Framework</a:t>
            </a:r>
          </a:p>
        </p:txBody>
      </p:sp>
      <p:sp>
        <p:nvSpPr>
          <p:cNvPr id="3" name="Content Placeholder 2"/>
          <p:cNvSpPr>
            <a:spLocks noGrp="1"/>
          </p:cNvSpPr>
          <p:nvPr>
            <p:ph idx="1"/>
          </p:nvPr>
        </p:nvSpPr>
        <p:spPr/>
        <p:txBody>
          <a:bodyPr/>
          <a:lstStyle/>
          <a:p/>
          <a:p>
            <a:pPr>
              <a:defRPr sz="2000" b="1">
                <a:solidFill>
                  <a:srgbClr val="171C8E"/>
                </a:solidFill>
              </a:defRPr>
            </a:pPr>
            <a:r>
              <a:t>Cadre Éthique et Qualité</a:t>
            </a:r>
          </a:p>
          <a:p>
            <a:pPr>
              <a:defRPr sz="1800" b="1">
                <a:solidFill>
                  <a:srgbClr val="171C8E"/>
                </a:solidFill>
              </a:defRPr>
            </a:pPr>
            <a:r>
              <a:t>Principes Éthiques</a:t>
            </a:r>
          </a:p>
          <a:p>
            <a:pPr>
              <a:defRPr sz="1600" b="1">
                <a:solidFill>
                  <a:srgbClr val="171C8E"/>
                </a:solidFill>
              </a:defRPr>
            </a:pPr>
            <a:r>
              <a:t>Valeurs Fondamentales</a:t>
            </a:r>
          </a:p>
          <a:p>
            <a:pPr lvl="1">
              <a:defRPr sz="1400"/>
            </a:pPr>
            <a:r>
              <a:t>• Intégrité professionnelle</a:t>
            </a:r>
          </a:p>
          <a:p>
            <a:pPr lvl="1">
              <a:defRPr sz="1400"/>
            </a:pPr>
            <a:r>
              <a:t>• Excellence technique</a:t>
            </a:r>
          </a:p>
          <a:p>
            <a:pPr lvl="1">
              <a:defRPr sz="1400"/>
            </a:pPr>
            <a:r>
              <a:t>• Objectivité absolue</a:t>
            </a:r>
          </a:p>
          <a:p>
            <a:pPr lvl="1">
              <a:defRPr sz="1400"/>
            </a:pPr>
            <a:r>
              <a:t>• Responsabilité sociale</a:t>
            </a:r>
          </a:p>
          <a:p>
            <a:pPr>
              <a:defRPr sz="1600" b="1">
                <a:solidFill>
                  <a:srgbClr val="171C8E"/>
                </a:solidFill>
              </a:defRPr>
            </a:pPr>
            <a:r>
              <a:t>Code de Conduite</a:t>
            </a:r>
          </a:p>
          <a:p>
            <a:pPr lvl="1">
              <a:defRPr sz="1400"/>
            </a:pPr>
            <a:r>
              <a:t>• Règles déontologiques</a:t>
            </a:r>
          </a:p>
          <a:p>
            <a:pPr lvl="1">
              <a:defRPr sz="1400"/>
            </a:pPr>
            <a:r>
              <a:t>• Comportement professionnel</a:t>
            </a:r>
          </a:p>
          <a:p>
            <a:pPr lvl="1">
              <a:defRPr sz="1400"/>
            </a:pPr>
            <a:r>
              <a:t>• Engagement éthique</a:t>
            </a:r>
          </a:p>
          <a:p>
            <a:pPr lvl="1">
              <a:defRPr sz="1400"/>
            </a:pPr>
            <a:r>
              <a:t>• Valeurs partagées</a:t>
            </a:r>
          </a:p>
          <a:p>
            <a:pPr>
              <a:defRPr sz="1800" b="1">
                <a:solidFill>
                  <a:srgbClr val="171C8E"/>
                </a:solidFill>
              </a:defRPr>
            </a:pPr>
            <a:r>
              <a:t>Système Qualité</a:t>
            </a:r>
          </a:p>
          <a:p>
            <a:pPr>
              <a:defRPr sz="1600" b="1">
                <a:solidFill>
                  <a:srgbClr val="171C8E"/>
                </a:solidFill>
              </a:defRPr>
            </a:pPr>
            <a:r>
              <a:t>Cadre de Référence</a:t>
            </a:r>
          </a:p>
          <a:p>
            <a:pPr lvl="1">
              <a:defRPr sz="1400"/>
            </a:pPr>
            <a:r>
              <a:t>• Normes professionnelles</a:t>
            </a:r>
          </a:p>
          <a:p>
            <a:pPr lvl="1">
              <a:defRPr sz="1400"/>
            </a:pPr>
            <a:r>
              <a:t>• Standards internationaux</a:t>
            </a:r>
          </a:p>
          <a:p>
            <a:pPr lvl="1">
              <a:defRPr sz="1400"/>
            </a:pPr>
            <a:r>
              <a:t>• Méthodologie FORVIS Mazars</a:t>
            </a:r>
          </a:p>
          <a:p>
            <a:pPr lvl="1">
              <a:defRPr sz="1400"/>
            </a:pPr>
            <a:r>
              <a:t>• Meilleures pratiques</a:t>
            </a:r>
          </a:p>
          <a:p>
            <a:pPr>
              <a:defRPr sz="1600" b="1">
                <a:solidFill>
                  <a:srgbClr val="171C8E"/>
                </a:solidFill>
              </a:defRPr>
            </a:pPr>
            <a:r>
              <a:t>Contrôle Qualité</a:t>
            </a:r>
          </a:p>
          <a:p>
            <a:pPr lvl="1">
              <a:defRPr sz="1400"/>
            </a:pPr>
            <a:r>
              <a:t>• Revue indépendante</a:t>
            </a:r>
          </a:p>
          <a:p>
            <a:pPr lvl="1">
              <a:defRPr sz="1400"/>
            </a:pPr>
            <a:r>
              <a:t>• Supervision multiniveau</a:t>
            </a:r>
          </a:p>
          <a:p>
            <a:pPr lvl="1">
              <a:defRPr sz="1400"/>
            </a:pPr>
            <a:r>
              <a:t>• Documentation standardisée</a:t>
            </a:r>
          </a:p>
          <a:p>
            <a:pPr lvl="1">
              <a:defRPr sz="1400"/>
            </a:pPr>
            <a:r>
              <a:t>• Amélioration continue</a:t>
            </a:r>
          </a:p>
          <a:p>
            <a:pPr>
              <a:defRPr sz="1800" b="1">
                <a:solidFill>
                  <a:srgbClr val="171C8E"/>
                </a:solidFill>
              </a:defRPr>
            </a:pPr>
            <a:r>
              <a:t>Gouvernance</a:t>
            </a:r>
          </a:p>
          <a:p>
            <a:pPr>
              <a:defRPr sz="1600" b="1">
                <a:solidFill>
                  <a:srgbClr val="171C8E"/>
                </a:solidFill>
              </a:defRPr>
            </a:pPr>
            <a:r>
              <a:t>Structure de Gouvernance</a:t>
            </a:r>
          </a:p>
          <a:p>
            <a:pPr lvl="1">
              <a:defRPr sz="1400"/>
            </a:pPr>
            <a:r>
              <a:t>• Comité d'éthique</a:t>
            </a:r>
          </a:p>
          <a:p>
            <a:pPr lvl="1">
              <a:defRPr sz="1400"/>
            </a:pPr>
            <a:r>
              <a:t>• Supervision qualité</a:t>
            </a:r>
          </a:p>
          <a:p>
            <a:pPr lvl="1">
              <a:defRPr sz="1400"/>
            </a:pPr>
            <a:r>
              <a:t>• Responsabilités définies</a:t>
            </a:r>
          </a:p>
          <a:p>
            <a:pPr lvl="1">
              <a:defRPr sz="1400"/>
            </a:pPr>
            <a:r>
              <a:t>• Reporting transparent</a:t>
            </a:r>
          </a:p>
          <a:p>
            <a:pPr>
              <a:defRPr sz="1600" b="1">
                <a:solidFill>
                  <a:srgbClr val="171C8E"/>
                </a:solidFill>
              </a:defRPr>
            </a:pPr>
            <a:r>
              <a:t>Processus Décisionnel</a:t>
            </a:r>
          </a:p>
          <a:p>
            <a:pPr lvl="1">
              <a:defRPr sz="1400"/>
            </a:pPr>
            <a:r>
              <a:t>• Validation collégiale</a:t>
            </a:r>
          </a:p>
          <a:p>
            <a:pPr lvl="1">
              <a:defRPr sz="1400"/>
            </a:pPr>
            <a:r>
              <a:t>• Consultation technique</a:t>
            </a:r>
          </a:p>
          <a:p>
            <a:pPr lvl="1">
              <a:defRPr sz="1400"/>
            </a:pPr>
            <a:r>
              <a:t>• Documentation des décisions</a:t>
            </a:r>
          </a:p>
          <a:p>
            <a:pPr lvl="1">
              <a:defRPr sz="1400"/>
            </a:pPr>
            <a:r>
              <a:t>• Suivi des actions</a:t>
            </a:r>
          </a:p>
          <a:p>
            <a:pPr>
              <a:defRPr sz="1800" b="1">
                <a:solidFill>
                  <a:srgbClr val="171C8E"/>
                </a:solidFill>
              </a:defRPr>
            </a:pPr>
            <a:r>
              <a:t>Excellence Opérationnelle</a:t>
            </a:r>
          </a:p>
          <a:p>
            <a:pPr>
              <a:defRPr sz="1600" b="1">
                <a:solidFill>
                  <a:srgbClr val="171C8E"/>
                </a:solidFill>
              </a:defRPr>
            </a:pPr>
            <a:r>
              <a:t>Méthodologie</a:t>
            </a:r>
          </a:p>
          <a:p>
            <a:pPr lvl="1">
              <a:defRPr sz="1400"/>
            </a:pPr>
            <a:r>
              <a:t>• Approche structurée</a:t>
            </a:r>
          </a:p>
          <a:p>
            <a:pPr lvl="1">
              <a:defRPr sz="1400"/>
            </a:pPr>
            <a:r>
              <a:t>• Outils standardisés</a:t>
            </a:r>
          </a:p>
          <a:p>
            <a:pPr lvl="1">
              <a:defRPr sz="1400"/>
            </a:pPr>
            <a:r>
              <a:t>• Processus documentés</a:t>
            </a:r>
          </a:p>
          <a:p>
            <a:pPr lvl="1">
              <a:defRPr sz="1400"/>
            </a:pPr>
            <a:r>
              <a:t>• Contrôles intégrés</a:t>
            </a:r>
          </a:p>
          <a:p>
            <a:pPr>
              <a:defRPr sz="1600" b="1">
                <a:solidFill>
                  <a:srgbClr val="171C8E"/>
                </a:solidFill>
              </a:defRPr>
            </a:pPr>
            <a:r>
              <a:t>Innovation et Amélioration</a:t>
            </a:r>
          </a:p>
          <a:p>
            <a:pPr lvl="1">
              <a:defRPr sz="1400"/>
            </a:pPr>
            <a:r>
              <a:t>• Veille méthodologique</a:t>
            </a:r>
          </a:p>
          <a:p>
            <a:pPr lvl="1">
              <a:defRPr sz="1400"/>
            </a:pPr>
            <a:r>
              <a:t>• Développement continu</a:t>
            </a:r>
          </a:p>
          <a:p>
            <a:pPr lvl="1">
              <a:defRPr sz="1400"/>
            </a:pPr>
            <a:r>
              <a:t>• Feedback des équipes</a:t>
            </a:r>
          </a:p>
          <a:p>
            <a:pPr lvl="1">
              <a:defRPr sz="1400"/>
            </a:pPr>
            <a:r>
              <a:t>• Adaptation aux besoins</a:t>
            </a:r>
          </a:p>
          <a:p>
            <a:pPr>
              <a:defRPr sz="1800" b="1">
                <a:solidFill>
                  <a:srgbClr val="171C8E"/>
                </a:solidFill>
              </a:defRPr>
            </a:pPr>
            <a:r>
              <a:t>Formation et Développement</a:t>
            </a:r>
          </a:p>
          <a:p>
            <a:pPr>
              <a:defRPr sz="1600" b="1">
                <a:solidFill>
                  <a:srgbClr val="171C8E"/>
                </a:solidFill>
              </a:defRPr>
            </a:pPr>
            <a:r>
              <a:t>Programme de Formation</a:t>
            </a:r>
          </a:p>
          <a:p>
            <a:pPr lvl="1">
              <a:defRPr sz="1400"/>
            </a:pPr>
            <a:r>
              <a:t>• Formation technique</a:t>
            </a:r>
          </a:p>
          <a:p>
            <a:pPr lvl="1">
              <a:defRPr sz="1400"/>
            </a:pPr>
            <a:r>
              <a:t>• Éthique professionnelle</a:t>
            </a:r>
          </a:p>
          <a:p>
            <a:pPr lvl="1">
              <a:defRPr sz="1400"/>
            </a:pPr>
            <a:r>
              <a:t>• Développement personnel</a:t>
            </a:r>
          </a:p>
          <a:p>
            <a:pPr lvl="1">
              <a:defRPr sz="1400"/>
            </a:pPr>
            <a:r>
              <a:t>• Certification continue</a:t>
            </a:r>
          </a:p>
          <a:p>
            <a:pPr>
              <a:defRPr sz="1600" b="1">
                <a:solidFill>
                  <a:srgbClr val="171C8E"/>
                </a:solidFill>
              </a:defRPr>
            </a:pPr>
            <a:r>
              <a:t>Culture d'Excellence</a:t>
            </a:r>
          </a:p>
          <a:p>
            <a:pPr lvl="1">
              <a:defRPr sz="1400"/>
            </a:pPr>
            <a:r>
              <a:t>• Partage des connaissances</a:t>
            </a:r>
          </a:p>
          <a:p>
            <a:pPr lvl="1">
              <a:defRPr sz="1400"/>
            </a:pPr>
            <a:r>
              <a:t>• Mentorat</a:t>
            </a:r>
          </a:p>
          <a:p>
            <a:pPr lvl="1">
              <a:defRPr sz="1400"/>
            </a:pPr>
            <a:r>
              <a:t>• Retours d'expérience</a:t>
            </a:r>
          </a:p>
          <a:p>
            <a:pPr lvl="1">
              <a:defRPr sz="1400"/>
            </a:pPr>
            <a:r>
              <a:t>• Amélioration collective</a:t>
            </a:r>
          </a:p>
          <a:p>
            <a:pPr>
              <a:defRPr sz="1800" b="1">
                <a:solidFill>
                  <a:srgbClr val="171C8E"/>
                </a:solidFill>
              </a:defRPr>
            </a:pPr>
            <a:r>
              <a:t>Engagement Qualité</a:t>
            </a:r>
          </a:p>
          <a:p>
            <a:pPr>
              <a:defRPr sz="1600" b="1">
                <a:solidFill>
                  <a:srgbClr val="171C8E"/>
                </a:solidFill>
              </a:defRPr>
            </a:pPr>
            <a:r>
              <a:t>Mesure de la Performance</a:t>
            </a:r>
          </a:p>
          <a:p>
            <a:pPr lvl="1">
              <a:defRPr sz="1400"/>
            </a:pPr>
            <a:r>
              <a:t>• Indicateurs qualité</a:t>
            </a:r>
          </a:p>
          <a:p>
            <a:pPr lvl="1">
              <a:defRPr sz="1400"/>
            </a:pPr>
            <a:r>
              <a:t>• Évaluation continue</a:t>
            </a:r>
          </a:p>
          <a:p>
            <a:pPr lvl="1">
              <a:defRPr sz="1400"/>
            </a:pPr>
            <a:r>
              <a:t>• Feedback clients</a:t>
            </a:r>
          </a:p>
          <a:p>
            <a:pPr lvl="1">
              <a:defRPr sz="1400"/>
            </a:pPr>
            <a:r>
              <a:t>• Benchmarking</a:t>
            </a:r>
          </a:p>
          <a:p>
            <a:pPr>
              <a:defRPr sz="1600" b="1">
                <a:solidFill>
                  <a:srgbClr val="171C8E"/>
                </a:solidFill>
              </a:defRPr>
            </a:pPr>
            <a:r>
              <a:t>Actions d'Amélioration</a:t>
            </a:r>
          </a:p>
          <a:p>
            <a:pPr lvl="1">
              <a:defRPr sz="1400"/>
            </a:pPr>
            <a:r>
              <a:t>• Plans d'action</a:t>
            </a:r>
          </a:p>
          <a:p>
            <a:pPr lvl="1">
              <a:defRPr sz="1400"/>
            </a:pPr>
            <a:r>
              <a:t>• Suivi des progrès</a:t>
            </a:r>
          </a:p>
          <a:p>
            <a:pPr lvl="1">
              <a:defRPr sz="1400"/>
            </a:pPr>
            <a:r>
              <a:t>• Revue périodique</a:t>
            </a:r>
          </a:p>
          <a:p>
            <a:pPr lvl="1">
              <a:defRPr sz="1400"/>
            </a:pPr>
            <a:r>
              <a:t>• Ajustements continus</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Références et Succès</a:t>
            </a:r>
          </a:p>
        </p:txBody>
      </p:sp>
      <p:sp>
        <p:nvSpPr>
          <p:cNvPr id="3" name="Text Placeholder 2"/>
          <p:cNvSpPr>
            <a:spLocks noGrp="1"/>
          </p:cNvSpPr>
          <p:nvPr>
            <p:ph type="body" idx="1"/>
          </p:nvPr>
        </p:nvSpPr>
        <p:spPr/>
        <p:txBody>
          <a:bodyPr/>
          <a:lstStyle/>
          <a:p>
            <a:pPr>
              <a:defRPr sz="1800" i="1">
                <a:solidFill>
                  <a:srgbClr val="808080"/>
                </a:solidFill>
              </a:defRPr>
            </a:pPr>
            <a:r>
              <a:t>Notre expertise démontrée à travers des cas concrets et des témoignages de transitions réussies auprès de grands groupes internationaux.</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Selected Client Case Studies</a:t>
            </a:r>
          </a:p>
        </p:txBody>
      </p:sp>
      <p:sp>
        <p:nvSpPr>
          <p:cNvPr id="3" name="Content Placeholder 2"/>
          <p:cNvSpPr>
            <a:spLocks noGrp="1"/>
          </p:cNvSpPr>
          <p:nvPr>
            <p:ph idx="1"/>
          </p:nvPr>
        </p:nvSpPr>
        <p:spPr/>
        <p:txBody>
          <a:bodyPr/>
          <a:lstStyle/>
          <a:p/>
          <a:p>
            <a:pPr>
              <a:defRPr sz="2000" b="1">
                <a:solidFill>
                  <a:srgbClr val="171C8E"/>
                </a:solidFill>
              </a:defRPr>
            </a:pPr>
            <a:r>
              <a:t>Études de Cas Clients</a:t>
            </a:r>
          </a:p>
          <a:p>
            <a:pPr>
              <a:defRPr sz="1800" b="1">
                <a:solidFill>
                  <a:srgbClr val="171C8E"/>
                </a:solidFill>
              </a:defRPr>
            </a:pPr>
            <a:r>
              <a:t>Secteur des Télécommunications</a:t>
            </a:r>
          </a:p>
          <a:p>
            <a:pPr>
              <a:defRPr sz="1600" b="1">
                <a:solidFill>
                  <a:srgbClr val="171C8E"/>
                </a:solidFill>
              </a:defRPr>
            </a:pPr>
            <a:r>
              <a:t>Groupe Télécom International</a:t>
            </a:r>
          </a:p>
          <a:p>
            <a:pPr lvl="1">
              <a:defRPr sz="1400"/>
            </a:pPr>
            <a:r>
              <a:t>• Audit global multi-pays</a:t>
            </a:r>
          </a:p>
          <a:p>
            <a:pPr lvl="1">
              <a:defRPr sz="1400"/>
            </a:pPr>
            <a:r>
              <a:t>• Coordination de 15 pays</a:t>
            </a:r>
          </a:p>
          <a:p>
            <a:pPr lvl="1">
              <a:defRPr sz="1400"/>
            </a:pPr>
            <a:r>
              <a:t>• Transformation digitale</a:t>
            </a:r>
          </a:p>
          <a:p>
            <a:pPr lvl="1">
              <a:defRPr sz="1400"/>
            </a:pPr>
            <a:r>
              <a:t>• Optimisation des processus</a:t>
            </a:r>
          </a:p>
          <a:p>
            <a:pPr>
              <a:defRPr sz="1600" b="1">
                <a:solidFill>
                  <a:srgbClr val="171C8E"/>
                </a:solidFill>
              </a:defRPr>
            </a:pPr>
            <a:r>
              <a:t>Opérateur Mobile Leader</a:t>
            </a:r>
          </a:p>
          <a:p>
            <a:pPr lvl="1">
              <a:defRPr sz="1400"/>
            </a:pPr>
            <a:r>
              <a:t>• Revue des systèmes de revenus</a:t>
            </a:r>
          </a:p>
          <a:p>
            <a:pPr lvl="1">
              <a:defRPr sz="1400"/>
            </a:pPr>
            <a:r>
              <a:t>• Audit des nouvelles technologies</a:t>
            </a:r>
          </a:p>
          <a:p>
            <a:pPr lvl="1">
              <a:defRPr sz="1400"/>
            </a:pPr>
            <a:r>
              <a:t>• Innovation méthodologique</a:t>
            </a:r>
          </a:p>
          <a:p>
            <a:pPr lvl="1">
              <a:defRPr sz="1400"/>
            </a:pPr>
            <a:r>
              <a:t>• Transition réussie</a:t>
            </a:r>
          </a:p>
          <a:p>
            <a:pPr>
              <a:defRPr sz="1800" b="1">
                <a:solidFill>
                  <a:srgbClr val="171C8E"/>
                </a:solidFill>
              </a:defRPr>
            </a:pPr>
            <a:r>
              <a:t>Groupes Multinationaux</a:t>
            </a:r>
          </a:p>
          <a:p>
            <a:pPr>
              <a:defRPr sz="1600" b="1">
                <a:solidFill>
                  <a:srgbClr val="171C8E"/>
                </a:solidFill>
              </a:defRPr>
            </a:pPr>
            <a:r>
              <a:t>Leader Technologies</a:t>
            </a:r>
          </a:p>
          <a:p>
            <a:pPr lvl="1">
              <a:defRPr sz="1400"/>
            </a:pPr>
            <a:r>
              <a:t>• Audit intégré international</a:t>
            </a:r>
          </a:p>
          <a:p>
            <a:pPr lvl="1">
              <a:defRPr sz="1400"/>
            </a:pPr>
            <a:r>
              <a:t>• Expertise technique pointue</a:t>
            </a:r>
          </a:p>
          <a:p>
            <a:pPr lvl="1">
              <a:defRPr sz="1400"/>
            </a:pPr>
            <a:r>
              <a:t>• Approche data-driven</a:t>
            </a:r>
          </a:p>
          <a:p>
            <a:pPr lvl="1">
              <a:defRPr sz="1400"/>
            </a:pPr>
            <a:r>
              <a:t>• Solutions sur mesure</a:t>
            </a:r>
          </a:p>
          <a:p>
            <a:pPr>
              <a:defRPr sz="1600" b="1">
                <a:solidFill>
                  <a:srgbClr val="171C8E"/>
                </a:solidFill>
              </a:defRPr>
            </a:pPr>
            <a:r>
              <a:t>Groupe Media Global</a:t>
            </a:r>
          </a:p>
          <a:p>
            <a:pPr lvl="1">
              <a:defRPr sz="1400"/>
            </a:pPr>
            <a:r>
              <a:t>• Convergence télécom-média</a:t>
            </a:r>
          </a:p>
          <a:p>
            <a:pPr lvl="1">
              <a:defRPr sz="1400"/>
            </a:pPr>
            <a:r>
              <a:t>• Enjeux réglementaires complexes</a:t>
            </a:r>
          </a:p>
          <a:p>
            <a:pPr lvl="1">
              <a:defRPr sz="1400"/>
            </a:pPr>
            <a:r>
              <a:t>• Coordination internationale</a:t>
            </a:r>
          </a:p>
          <a:p>
            <a:pPr lvl="1">
              <a:defRPr sz="1400"/>
            </a:pPr>
            <a:r>
              <a:t>• Excellence opérationnelle</a:t>
            </a:r>
          </a:p>
          <a:p>
            <a:pPr>
              <a:defRPr sz="1800" b="1">
                <a:solidFill>
                  <a:srgbClr val="171C8E"/>
                </a:solidFill>
              </a:defRPr>
            </a:pPr>
            <a:r>
              <a:t>Transitions Réussies</a:t>
            </a:r>
          </a:p>
          <a:p>
            <a:pPr>
              <a:defRPr sz="1600" b="1">
                <a:solidFill>
                  <a:srgbClr val="171C8E"/>
                </a:solidFill>
              </a:defRPr>
            </a:pPr>
            <a:r>
              <a:t>Changement d'Auditeur</a:t>
            </a:r>
          </a:p>
          <a:p>
            <a:pPr lvl="1">
              <a:defRPr sz="1400"/>
            </a:pPr>
            <a:r>
              <a:t>• Plan de transition structuré</a:t>
            </a:r>
          </a:p>
          <a:p>
            <a:pPr lvl="1">
              <a:defRPr sz="1400"/>
            </a:pPr>
            <a:r>
              <a:t>• Transfer de connaissances efficace</a:t>
            </a:r>
          </a:p>
          <a:p>
            <a:pPr lvl="1">
              <a:defRPr sz="1400"/>
            </a:pPr>
            <a:r>
              <a:t>• Continuité des services</a:t>
            </a:r>
          </a:p>
          <a:p>
            <a:pPr lvl="1">
              <a:defRPr sz="1400"/>
            </a:pPr>
            <a:r>
              <a:t>• Amélioration des processus</a:t>
            </a:r>
          </a:p>
          <a:p>
            <a:pPr>
              <a:defRPr sz="1600" b="1">
                <a:solidFill>
                  <a:srgbClr val="171C8E"/>
                </a:solidFill>
              </a:defRPr>
            </a:pPr>
            <a:r>
              <a:t>Innovation et Transformation</a:t>
            </a:r>
          </a:p>
          <a:p>
            <a:pPr lvl="1">
              <a:defRPr sz="1400"/>
            </a:pPr>
            <a:r>
              <a:t>• Digitalisation de l'audit</a:t>
            </a:r>
          </a:p>
          <a:p>
            <a:pPr lvl="1">
              <a:defRPr sz="1400"/>
            </a:pPr>
            <a:r>
              <a:t>• Automatisation des contrôles</a:t>
            </a:r>
          </a:p>
          <a:p>
            <a:pPr lvl="1">
              <a:defRPr sz="1400"/>
            </a:pPr>
            <a:r>
              <a:t>• Analytics avancés</a:t>
            </a:r>
          </a:p>
          <a:p>
            <a:pPr lvl="1">
              <a:defRPr sz="1400"/>
            </a:pPr>
            <a:r>
              <a:t>• Gains d'efficacité</a:t>
            </a:r>
          </a:p>
          <a:p>
            <a:pPr>
              <a:defRPr sz="1800" b="1">
                <a:solidFill>
                  <a:srgbClr val="171C8E"/>
                </a:solidFill>
              </a:defRPr>
            </a:pPr>
            <a:r>
              <a:t>Expertise Sectorielle</a:t>
            </a:r>
          </a:p>
          <a:p>
            <a:pPr>
              <a:defRPr sz="1600" b="1">
                <a:solidFill>
                  <a:srgbClr val="171C8E"/>
                </a:solidFill>
              </a:defRPr>
            </a:pPr>
            <a:r>
              <a:t>Projets Complexes</a:t>
            </a:r>
          </a:p>
          <a:p>
            <a:pPr lvl="1">
              <a:defRPr sz="1400"/>
            </a:pPr>
            <a:r>
              <a:t>• Restructurations majeures</a:t>
            </a:r>
          </a:p>
          <a:p>
            <a:pPr lvl="1">
              <a:defRPr sz="1400"/>
            </a:pPr>
            <a:r>
              <a:t>• Acquisitions stratégiques</a:t>
            </a:r>
          </a:p>
          <a:p>
            <a:pPr lvl="1">
              <a:defRPr sz="1400"/>
            </a:pPr>
            <a:r>
              <a:t>• Revue des systèmes IT</a:t>
            </a:r>
          </a:p>
          <a:p>
            <a:pPr lvl="1">
              <a:defRPr sz="1400"/>
            </a:pPr>
            <a:r>
              <a:t>• Conformité réglementaire</a:t>
            </a:r>
          </a:p>
          <a:p>
            <a:pPr>
              <a:defRPr sz="1600" b="1">
                <a:solidFill>
                  <a:srgbClr val="171C8E"/>
                </a:solidFill>
              </a:defRPr>
            </a:pPr>
            <a:r>
              <a:t>Solutions Innovantes</a:t>
            </a:r>
          </a:p>
          <a:p>
            <a:pPr lvl="1">
              <a:defRPr sz="1400"/>
            </a:pPr>
            <a:r>
              <a:t>• Méthodologies adaptées</a:t>
            </a:r>
          </a:p>
          <a:p>
            <a:pPr lvl="1">
              <a:defRPr sz="1400"/>
            </a:pPr>
            <a:r>
              <a:t>• Outils spécialisés</a:t>
            </a:r>
          </a:p>
          <a:p>
            <a:pPr lvl="1">
              <a:defRPr sz="1400"/>
            </a:pPr>
            <a:r>
              <a:t>• Approche collaborative</a:t>
            </a:r>
          </a:p>
          <a:p>
            <a:pPr lvl="1">
              <a:defRPr sz="1400"/>
            </a:pPr>
            <a:r>
              <a:t>• Résultats mesurables</a:t>
            </a:r>
          </a:p>
          <a:p>
            <a:pPr>
              <a:defRPr sz="1800" b="1">
                <a:solidFill>
                  <a:srgbClr val="171C8E"/>
                </a:solidFill>
              </a:defRPr>
            </a:pPr>
            <a:r>
              <a:t>Impact et Résultats</a:t>
            </a:r>
          </a:p>
          <a:p>
            <a:pPr>
              <a:defRPr sz="1600" b="1">
                <a:solidFill>
                  <a:srgbClr val="171C8E"/>
                </a:solidFill>
              </a:defRPr>
            </a:pPr>
            <a:r>
              <a:t>Valeur Ajoutée</a:t>
            </a:r>
          </a:p>
          <a:p>
            <a:pPr lvl="1">
              <a:defRPr sz="1400"/>
            </a:pPr>
            <a:r>
              <a:t>• Optimisation des processus</a:t>
            </a:r>
          </a:p>
          <a:p>
            <a:pPr lvl="1">
              <a:defRPr sz="1400"/>
            </a:pPr>
            <a:r>
              <a:t>• Réduction des délais</a:t>
            </a:r>
          </a:p>
          <a:p>
            <a:pPr lvl="1">
              <a:defRPr sz="1400"/>
            </a:pPr>
            <a:r>
              <a:t>• Amélioration de la qualité</a:t>
            </a:r>
          </a:p>
          <a:p>
            <a:pPr lvl="1">
              <a:defRPr sz="1400"/>
            </a:pPr>
            <a:r>
              <a:t>• Innovation continue</a:t>
            </a:r>
          </a:p>
          <a:p>
            <a:pPr>
              <a:defRPr sz="1600" b="1">
                <a:solidFill>
                  <a:srgbClr val="171C8E"/>
                </a:solidFill>
              </a:defRPr>
            </a:pPr>
            <a:r>
              <a:t>Bénéfices Clients</a:t>
            </a:r>
          </a:p>
          <a:p>
            <a:pPr lvl="1">
              <a:defRPr sz="1400"/>
            </a:pPr>
            <a:r>
              <a:t>• Efficacité accrue</a:t>
            </a:r>
          </a:p>
          <a:p>
            <a:pPr lvl="1">
              <a:defRPr sz="1400"/>
            </a:pPr>
            <a:r>
              <a:t>• Risques maîtrisés</a:t>
            </a:r>
          </a:p>
          <a:p>
            <a:pPr lvl="1">
              <a:defRPr sz="1400"/>
            </a:pPr>
            <a:r>
              <a:t>• Conformité renforcée</a:t>
            </a:r>
          </a:p>
          <a:p>
            <a:pPr lvl="1">
              <a:defRPr sz="1400"/>
            </a:pPr>
            <a:r>
              <a:t>• Performance améliorée</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Testimonials And Transition Successes</a:t>
            </a:r>
          </a:p>
        </p:txBody>
      </p:sp>
      <p:sp>
        <p:nvSpPr>
          <p:cNvPr id="3" name="Content Placeholder 2"/>
          <p:cNvSpPr>
            <a:spLocks noGrp="1"/>
          </p:cNvSpPr>
          <p:nvPr>
            <p:ph idx="1"/>
          </p:nvPr>
        </p:nvSpPr>
        <p:spPr/>
        <p:txBody>
          <a:bodyPr/>
          <a:lstStyle/>
          <a:p/>
          <a:p>
            <a:pPr>
              <a:defRPr sz="2000" b="1">
                <a:solidFill>
                  <a:srgbClr val="171C8E"/>
                </a:solidFill>
              </a:defRPr>
            </a:pPr>
            <a:r>
              <a:t>Témoignages et Transitions Réussies</a:t>
            </a:r>
          </a:p>
          <a:p>
            <a:pPr>
              <a:defRPr sz="1800" b="1">
                <a:solidFill>
                  <a:srgbClr val="171C8E"/>
                </a:solidFill>
              </a:defRPr>
            </a:pPr>
            <a:r>
              <a:t>Témoignages Clients</a:t>
            </a:r>
          </a:p>
          <a:p>
            <a:pPr>
              <a:defRPr sz="1600" b="1">
                <a:solidFill>
                  <a:srgbClr val="171C8E"/>
                </a:solidFill>
              </a:defRPr>
            </a:pPr>
            <a:r>
              <a:t>Directeur Financier, Groupe CAC 40</a:t>
            </a:r>
          </a:p>
          <a:p>
            <a:pPr>
              <a:defRPr sz="1400"/>
            </a:pPr>
            <a:r>
              <a:t>"La transition vers FORVIS Mazars s'est déroulée de manière fluide et professionnelle. L'équipe a démontré une excellente compréhension de nos enjeux et une expertise technique remarquable."</a:t>
            </a:r>
          </a:p>
          <a:p>
            <a:pPr>
              <a:defRPr sz="1600" b="1">
                <a:solidFill>
                  <a:srgbClr val="171C8E"/>
                </a:solidFill>
              </a:defRPr>
            </a:pPr>
            <a:r>
              <a:t>Responsable Audit Interne, Groupe International</a:t>
            </a:r>
          </a:p>
          <a:p>
            <a:pPr>
              <a:defRPr sz="1400"/>
            </a:pPr>
            <a:r>
              <a:t>"L'approche innovante et la qualité du support technique ont permis d'optimiser significativement nos processus d'audit et de reporting."</a:t>
            </a:r>
          </a:p>
          <a:p>
            <a:pPr>
              <a:defRPr sz="1600" b="1">
                <a:solidFill>
                  <a:srgbClr val="171C8E"/>
                </a:solidFill>
              </a:defRPr>
            </a:pPr>
            <a:r>
              <a:t>Directeur Comptable, Entreprise Technologique</a:t>
            </a:r>
          </a:p>
          <a:p>
            <a:pPr>
              <a:defRPr sz="1400"/>
            </a:pPr>
            <a:r>
              <a:t>"La méthodologie structurée et l'utilisation d'outils digitaux avancés ont considérablement amélioré l'efficacité de nos processus."</a:t>
            </a:r>
          </a:p>
          <a:p>
            <a:pPr>
              <a:defRPr sz="1800" b="1">
                <a:solidFill>
                  <a:srgbClr val="171C8E"/>
                </a:solidFill>
              </a:defRPr>
            </a:pPr>
            <a:r>
              <a:t>Transitions Exemplaires</a:t>
            </a:r>
          </a:p>
          <a:p>
            <a:pPr>
              <a:defRPr sz="1600" b="1">
                <a:solidFill>
                  <a:srgbClr val="171C8E"/>
                </a:solidFill>
              </a:defRPr>
            </a:pPr>
            <a:r>
              <a:t>Processus de Transition</a:t>
            </a:r>
          </a:p>
          <a:p>
            <a:pPr lvl="1">
              <a:defRPr sz="1400"/>
            </a:pPr>
            <a:r>
              <a:t>• Planification détaillée</a:t>
            </a:r>
          </a:p>
          <a:p>
            <a:pPr lvl="1">
              <a:defRPr sz="1400"/>
            </a:pPr>
            <a:r>
              <a:t>• Communication transparente</a:t>
            </a:r>
          </a:p>
          <a:p>
            <a:pPr lvl="1">
              <a:defRPr sz="1400"/>
            </a:pPr>
            <a:r>
              <a:t>• Gestion du changement</a:t>
            </a:r>
          </a:p>
          <a:p>
            <a:pPr lvl="1">
              <a:defRPr sz="1400"/>
            </a:pPr>
            <a:r>
              <a:t>• Support continu</a:t>
            </a:r>
          </a:p>
          <a:p>
            <a:pPr>
              <a:defRPr sz="1600" b="1">
                <a:solidFill>
                  <a:srgbClr val="171C8E"/>
                </a:solidFill>
              </a:defRPr>
            </a:pPr>
            <a:r>
              <a:t>Facteurs de Succès</a:t>
            </a:r>
          </a:p>
          <a:p>
            <a:pPr lvl="1">
              <a:defRPr sz="1400"/>
            </a:pPr>
            <a:r>
              <a:t>• Équipe dédiée</a:t>
            </a:r>
          </a:p>
          <a:p>
            <a:pPr lvl="1">
              <a:defRPr sz="1400"/>
            </a:pPr>
            <a:r>
              <a:t>• Expertise sectorielle</a:t>
            </a:r>
          </a:p>
          <a:p>
            <a:pPr lvl="1">
              <a:defRPr sz="1400"/>
            </a:pPr>
            <a:r>
              <a:t>• Méthodologie éprouvée</a:t>
            </a:r>
          </a:p>
          <a:p>
            <a:pPr lvl="1">
              <a:defRPr sz="1400"/>
            </a:pPr>
            <a:r>
              <a:t>• Outils performants</a:t>
            </a:r>
          </a:p>
          <a:p>
            <a:pPr>
              <a:defRPr sz="1800" b="1">
                <a:solidFill>
                  <a:srgbClr val="171C8E"/>
                </a:solidFill>
              </a:defRPr>
            </a:pPr>
            <a:r>
              <a:t>Gestion du Changement</a:t>
            </a:r>
          </a:p>
          <a:p>
            <a:pPr>
              <a:defRPr sz="1600" b="1">
                <a:solidFill>
                  <a:srgbClr val="171C8E"/>
                </a:solidFill>
              </a:defRPr>
            </a:pPr>
            <a:r>
              <a:t>Approche Structurée</a:t>
            </a:r>
          </a:p>
          <a:p>
            <a:pPr lvl="1">
              <a:defRPr sz="1400"/>
            </a:pPr>
            <a:r>
              <a:t>• Analyse des besoins</a:t>
            </a:r>
          </a:p>
          <a:p>
            <a:pPr lvl="1">
              <a:defRPr sz="1400"/>
            </a:pPr>
            <a:r>
              <a:t>• Plan personnalisé</a:t>
            </a:r>
          </a:p>
          <a:p>
            <a:pPr lvl="1">
              <a:defRPr sz="1400"/>
            </a:pPr>
            <a:r>
              <a:t>• Accompagnement dédié</a:t>
            </a:r>
          </a:p>
          <a:p>
            <a:pPr lvl="1">
              <a:defRPr sz="1400"/>
            </a:pPr>
            <a:r>
              <a:t>• Suivi régulier</a:t>
            </a:r>
          </a:p>
          <a:p>
            <a:pPr>
              <a:defRPr sz="1600" b="1">
                <a:solidFill>
                  <a:srgbClr val="171C8E"/>
                </a:solidFill>
              </a:defRPr>
            </a:pPr>
            <a:r>
              <a:t>Support Continu</a:t>
            </a:r>
          </a:p>
          <a:p>
            <a:pPr lvl="1">
              <a:defRPr sz="1400"/>
            </a:pPr>
            <a:r>
              <a:t>• Formation sur mesure</a:t>
            </a:r>
          </a:p>
          <a:p>
            <a:pPr lvl="1">
              <a:defRPr sz="1400"/>
            </a:pPr>
            <a:r>
              <a:t>• Documentation complète</a:t>
            </a:r>
          </a:p>
          <a:p>
            <a:pPr lvl="1">
              <a:defRPr sz="1400"/>
            </a:pPr>
            <a:r>
              <a:t>• Assistance technique</a:t>
            </a:r>
          </a:p>
          <a:p>
            <a:pPr lvl="1">
              <a:defRPr sz="1400"/>
            </a:pPr>
            <a:r>
              <a:t>• Revue périodique</a:t>
            </a:r>
          </a:p>
          <a:p>
            <a:pPr>
              <a:defRPr sz="1800" b="1">
                <a:solidFill>
                  <a:srgbClr val="171C8E"/>
                </a:solidFill>
              </a:defRPr>
            </a:pPr>
            <a:r>
              <a:t>Résultats Mesurables</a:t>
            </a:r>
          </a:p>
          <a:p>
            <a:pPr>
              <a:defRPr sz="1600" b="1">
                <a:solidFill>
                  <a:srgbClr val="171C8E"/>
                </a:solidFill>
              </a:defRPr>
            </a:pPr>
            <a:r>
              <a:t>Amélioration des Processus</a:t>
            </a:r>
          </a:p>
          <a:p>
            <a:pPr lvl="1">
              <a:defRPr sz="1400"/>
            </a:pPr>
            <a:r>
              <a:t>• Optimisation des délais</a:t>
            </a:r>
          </a:p>
          <a:p>
            <a:pPr lvl="1">
              <a:defRPr sz="1400"/>
            </a:pPr>
            <a:r>
              <a:t>• Qualité renforcée</a:t>
            </a:r>
          </a:p>
          <a:p>
            <a:pPr lvl="1">
              <a:defRPr sz="1400"/>
            </a:pPr>
            <a:r>
              <a:t>• Efficacité accrue</a:t>
            </a:r>
          </a:p>
          <a:p>
            <a:pPr lvl="1">
              <a:defRPr sz="1400"/>
            </a:pPr>
            <a:r>
              <a:t>• Coûts maîtrisés</a:t>
            </a:r>
          </a:p>
          <a:p>
            <a:pPr>
              <a:defRPr sz="1600" b="1">
                <a:solidFill>
                  <a:srgbClr val="171C8E"/>
                </a:solidFill>
              </a:defRPr>
            </a:pPr>
            <a:r>
              <a:t>Satisfaction Client</a:t>
            </a:r>
          </a:p>
          <a:p>
            <a:pPr lvl="1">
              <a:defRPr sz="1400"/>
            </a:pPr>
            <a:r>
              <a:t>• Objectifs atteints</a:t>
            </a:r>
          </a:p>
          <a:p>
            <a:pPr lvl="1">
              <a:defRPr sz="1400"/>
            </a:pPr>
            <a:r>
              <a:t>• Relations renforcées</a:t>
            </a:r>
          </a:p>
          <a:p>
            <a:pPr lvl="1">
              <a:defRPr sz="1400"/>
            </a:pPr>
            <a:r>
              <a:t>• Confiance établie</a:t>
            </a:r>
          </a:p>
          <a:p>
            <a:pPr lvl="1">
              <a:defRPr sz="1400"/>
            </a:pPr>
            <a:r>
              <a:t>• Valeur ajoutée démontrée</a:t>
            </a:r>
          </a:p>
          <a:p>
            <a:pPr>
              <a:defRPr sz="1800" b="1">
                <a:solidFill>
                  <a:srgbClr val="171C8E"/>
                </a:solidFill>
              </a:defRPr>
            </a:pPr>
            <a:r>
              <a:t>Engagement Long Terme</a:t>
            </a:r>
          </a:p>
          <a:p>
            <a:pPr>
              <a:defRPr sz="1600" b="1">
                <a:solidFill>
                  <a:srgbClr val="171C8E"/>
                </a:solidFill>
              </a:defRPr>
            </a:pPr>
            <a:r>
              <a:t>Partenariat Durable</a:t>
            </a:r>
          </a:p>
          <a:p>
            <a:pPr lvl="1">
              <a:defRPr sz="1400"/>
            </a:pPr>
            <a:r>
              <a:t>• Accompagnement continu</a:t>
            </a:r>
          </a:p>
          <a:p>
            <a:pPr lvl="1">
              <a:defRPr sz="1400"/>
            </a:pPr>
            <a:r>
              <a:t>• Évolution des services</a:t>
            </a:r>
          </a:p>
          <a:p>
            <a:pPr lvl="1">
              <a:defRPr sz="1400"/>
            </a:pPr>
            <a:r>
              <a:t>• Innovation permanente</a:t>
            </a:r>
          </a:p>
          <a:p>
            <a:pPr lvl="1">
              <a:defRPr sz="1400"/>
            </a:pPr>
            <a:r>
              <a:t>• Excellence opérationnelle</a:t>
            </a:r>
          </a:p>
          <a:p>
            <a:pPr>
              <a:defRPr sz="1600" b="1">
                <a:solidFill>
                  <a:srgbClr val="171C8E"/>
                </a:solidFill>
              </a:defRPr>
            </a:pPr>
            <a:r>
              <a:t>Vision Partagée</a:t>
            </a:r>
          </a:p>
          <a:p>
            <a:pPr lvl="1">
              <a:defRPr sz="1400"/>
            </a:pPr>
            <a:r>
              <a:t>• Objectifs alignés</a:t>
            </a:r>
          </a:p>
          <a:p>
            <a:pPr lvl="1">
              <a:defRPr sz="1400"/>
            </a:pPr>
            <a:r>
              <a:t>• Collaboration étroite</a:t>
            </a:r>
          </a:p>
          <a:p>
            <a:pPr lvl="1">
              <a:defRPr sz="1400"/>
            </a:pPr>
            <a:r>
              <a:t>• Amélioration continue</a:t>
            </a:r>
          </a:p>
          <a:p>
            <a:pPr lvl="1">
              <a:defRPr sz="1400"/>
            </a:pPr>
            <a:r>
              <a:t>• Succès mutuel</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Annexes Techniques</a:t>
            </a:r>
          </a:p>
        </p:txBody>
      </p:sp>
      <p:sp>
        <p:nvSpPr>
          <p:cNvPr id="3" name="Text Placeholder 2"/>
          <p:cNvSpPr>
            <a:spLocks noGrp="1"/>
          </p:cNvSpPr>
          <p:nvPr>
            <p:ph type="body" idx="1"/>
          </p:nvPr>
        </p:nvSpPr>
        <p:spPr/>
        <p:txBody>
          <a:bodyPr/>
          <a:lstStyle/>
          <a:p>
            <a:pPr>
              <a:defRPr sz="1800" i="1">
                <a:solidFill>
                  <a:srgbClr val="808080"/>
                </a:solidFill>
              </a:defRPr>
            </a:pPr>
            <a:r>
              <a:t>Documentation technique détaillée, mises à jour réglementaires et documents légaux supportant notre proposition d'audit.</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Technical Sheets And Audit Cycles</a:t>
            </a:r>
          </a:p>
        </p:txBody>
      </p:sp>
      <p:sp>
        <p:nvSpPr>
          <p:cNvPr id="3" name="Content Placeholder 2"/>
          <p:cNvSpPr>
            <a:spLocks noGrp="1"/>
          </p:cNvSpPr>
          <p:nvPr>
            <p:ph idx="1"/>
          </p:nvPr>
        </p:nvSpPr>
        <p:spPr/>
        <p:txBody>
          <a:bodyPr/>
          <a:lstStyle/>
          <a:p/>
          <a:p>
            <a:pPr>
              <a:defRPr sz="2000" b="1">
                <a:solidFill>
                  <a:srgbClr val="171C8E"/>
                </a:solidFill>
              </a:defRPr>
            </a:pPr>
            <a:r>
              <a:t>Fiches Techniques et Cycles d'Audit</a:t>
            </a:r>
          </a:p>
          <a:p>
            <a:pPr>
              <a:defRPr sz="1800" b="1">
                <a:solidFill>
                  <a:srgbClr val="171C8E"/>
                </a:solidFill>
              </a:defRPr>
            </a:pPr>
            <a:r>
              <a:t>Cycles d'Audit Clés</a:t>
            </a:r>
          </a:p>
          <a:p>
            <a:pPr>
              <a:defRPr sz="1600" b="1">
                <a:solidFill>
                  <a:srgbClr val="171C8E"/>
                </a:solidFill>
              </a:defRPr>
            </a:pPr>
            <a:r>
              <a:t>Revenus et Créances</a:t>
            </a:r>
          </a:p>
          <a:p>
            <a:pPr lvl="1">
              <a:defRPr sz="1400"/>
            </a:pPr>
            <a:r>
              <a:t>• Reconnaissance des revenus</a:t>
            </a:r>
          </a:p>
          <a:p>
            <a:pPr lvl="1">
              <a:defRPr sz="1400"/>
            </a:pPr>
            <a:r>
              <a:t>• Facturation et encaissements</a:t>
            </a:r>
          </a:p>
          <a:p>
            <a:pPr lvl="1">
              <a:defRPr sz="1400"/>
            </a:pPr>
            <a:r>
              <a:t>• Provisions clients</a:t>
            </a:r>
          </a:p>
          <a:p>
            <a:pPr lvl="1">
              <a:defRPr sz="1400"/>
            </a:pPr>
            <a:r>
              <a:t>• Contrôles automatisés</a:t>
            </a:r>
          </a:p>
          <a:p>
            <a:pPr>
              <a:defRPr sz="1600" b="1">
                <a:solidFill>
                  <a:srgbClr val="171C8E"/>
                </a:solidFill>
              </a:defRPr>
            </a:pPr>
            <a:r>
              <a:t>Achats et Fournisseurs</a:t>
            </a:r>
          </a:p>
          <a:p>
            <a:pPr lvl="1">
              <a:defRPr sz="1400"/>
            </a:pPr>
            <a:r>
              <a:t>• Processus d'engagement</a:t>
            </a:r>
          </a:p>
          <a:p>
            <a:pPr lvl="1">
              <a:defRPr sz="1400"/>
            </a:pPr>
            <a:r>
              <a:t>• Circuit de validation</a:t>
            </a:r>
          </a:p>
          <a:p>
            <a:pPr lvl="1">
              <a:defRPr sz="1400"/>
            </a:pPr>
            <a:r>
              <a:t>• Contrôle des paiements</a:t>
            </a:r>
          </a:p>
          <a:p>
            <a:pPr lvl="1">
              <a:defRPr sz="1400"/>
            </a:pPr>
            <a:r>
              <a:t>• Revue analytique</a:t>
            </a:r>
          </a:p>
          <a:p>
            <a:pPr>
              <a:defRPr sz="1600" b="1">
                <a:solidFill>
                  <a:srgbClr val="171C8E"/>
                </a:solidFill>
              </a:defRPr>
            </a:pPr>
            <a:r>
              <a:t>Immobilisations</a:t>
            </a:r>
          </a:p>
          <a:p>
            <a:pPr lvl="1">
              <a:defRPr sz="1400"/>
            </a:pPr>
            <a:r>
              <a:t>• Gestion des acquisitions</a:t>
            </a:r>
          </a:p>
          <a:p>
            <a:pPr lvl="1">
              <a:defRPr sz="1400"/>
            </a:pPr>
            <a:r>
              <a:t>• Suivi des amortissements</a:t>
            </a:r>
          </a:p>
          <a:p>
            <a:pPr lvl="1">
              <a:defRPr sz="1400"/>
            </a:pPr>
            <a:r>
              <a:t>• Tests de dépréciation</a:t>
            </a:r>
          </a:p>
          <a:p>
            <a:pPr lvl="1">
              <a:defRPr sz="1400"/>
            </a:pPr>
            <a:r>
              <a:t>• Revue des contrats</a:t>
            </a:r>
          </a:p>
          <a:p>
            <a:pPr>
              <a:defRPr sz="1600" b="1">
                <a:solidFill>
                  <a:srgbClr val="171C8E"/>
                </a:solidFill>
              </a:defRPr>
            </a:pPr>
            <a:r>
              <a:t>Trésorerie et Financement</a:t>
            </a:r>
          </a:p>
          <a:p>
            <a:pPr lvl="1">
              <a:defRPr sz="1400"/>
            </a:pPr>
            <a:r>
              <a:t>• Rapprochements bancaires</a:t>
            </a:r>
          </a:p>
          <a:p>
            <a:pPr lvl="1">
              <a:defRPr sz="1400"/>
            </a:pPr>
            <a:r>
              <a:t>• Instruments financiers</a:t>
            </a:r>
          </a:p>
          <a:p>
            <a:pPr lvl="1">
              <a:defRPr sz="1400"/>
            </a:pPr>
            <a:r>
              <a:t>• Gestion des flux</a:t>
            </a:r>
          </a:p>
          <a:p>
            <a:pPr lvl="1">
              <a:defRPr sz="1400"/>
            </a:pPr>
            <a:r>
              <a:t>• Covenants bancaires</a:t>
            </a:r>
          </a:p>
          <a:p>
            <a:pPr>
              <a:defRPr sz="1800" b="1">
                <a:solidFill>
                  <a:srgbClr val="171C8E"/>
                </a:solidFill>
              </a:defRPr>
            </a:pPr>
            <a:r>
              <a:t>Approche Technique</a:t>
            </a:r>
          </a:p>
          <a:p>
            <a:pPr>
              <a:defRPr sz="1600" b="1">
                <a:solidFill>
                  <a:srgbClr val="171C8E"/>
                </a:solidFill>
              </a:defRPr>
            </a:pPr>
            <a:r>
              <a:t>Revue des Systèmes</a:t>
            </a:r>
          </a:p>
          <a:p>
            <a:pPr lvl="1">
              <a:defRPr sz="1400"/>
            </a:pPr>
            <a:r>
              <a:t>• Architecture IT</a:t>
            </a:r>
          </a:p>
          <a:p>
            <a:pPr lvl="1">
              <a:defRPr sz="1400"/>
            </a:pPr>
            <a:r>
              <a:t>• Contrôles généraux</a:t>
            </a:r>
          </a:p>
          <a:p>
            <a:pPr lvl="1">
              <a:defRPr sz="1400"/>
            </a:pPr>
            <a:r>
              <a:t>• Tests applicatifs</a:t>
            </a:r>
          </a:p>
          <a:p>
            <a:pPr lvl="1">
              <a:defRPr sz="1400"/>
            </a:pPr>
            <a:r>
              <a:t>• Sécurité des données</a:t>
            </a:r>
          </a:p>
          <a:p>
            <a:pPr>
              <a:defRPr sz="1600" b="1">
                <a:solidFill>
                  <a:srgbClr val="171C8E"/>
                </a:solidFill>
              </a:defRPr>
            </a:pPr>
            <a:r>
              <a:t>Analyse de Données</a:t>
            </a:r>
          </a:p>
          <a:p>
            <a:pPr lvl="1">
              <a:defRPr sz="1400"/>
            </a:pPr>
            <a:r>
              <a:t>• Outils d'extraction</a:t>
            </a:r>
          </a:p>
          <a:p>
            <a:pPr lvl="1">
              <a:defRPr sz="1400"/>
            </a:pPr>
            <a:r>
              <a:t>• Tests substantifs</a:t>
            </a:r>
          </a:p>
          <a:p>
            <a:pPr lvl="1">
              <a:defRPr sz="1400"/>
            </a:pPr>
            <a:r>
              <a:t>• Analytics avancés</a:t>
            </a:r>
          </a:p>
          <a:p>
            <a:pPr lvl="1">
              <a:defRPr sz="1400"/>
            </a:pPr>
            <a:r>
              <a:t>• Visualisation</a:t>
            </a:r>
          </a:p>
          <a:p>
            <a:pPr>
              <a:defRPr sz="1600" b="1">
                <a:solidFill>
                  <a:srgbClr val="171C8E"/>
                </a:solidFill>
              </a:defRPr>
            </a:pPr>
            <a:r>
              <a:t>Procédures Spécifiques</a:t>
            </a:r>
          </a:p>
          <a:p>
            <a:pPr lvl="1">
              <a:defRPr sz="1400"/>
            </a:pPr>
            <a:r>
              <a:t>• Confirmations externes</a:t>
            </a:r>
          </a:p>
          <a:p>
            <a:pPr lvl="1">
              <a:defRPr sz="1400"/>
            </a:pPr>
            <a:r>
              <a:t>• Inventaires physiques</a:t>
            </a:r>
          </a:p>
          <a:p>
            <a:pPr lvl="1">
              <a:defRPr sz="1400"/>
            </a:pPr>
            <a:r>
              <a:t>• Cut-off testing</a:t>
            </a:r>
          </a:p>
          <a:p>
            <a:pPr lvl="1">
              <a:defRPr sz="1400"/>
            </a:pPr>
            <a:r>
              <a:t>• Revue contractuelle</a:t>
            </a:r>
          </a:p>
          <a:p>
            <a:pPr>
              <a:defRPr sz="1800" b="1">
                <a:solidFill>
                  <a:srgbClr val="171C8E"/>
                </a:solidFill>
              </a:defRPr>
            </a:pPr>
            <a:r>
              <a:t>Points d'Attention Particuliers</a:t>
            </a:r>
          </a:p>
          <a:p>
            <a:pPr>
              <a:defRPr sz="1600" b="1">
                <a:solidFill>
                  <a:srgbClr val="171C8E"/>
                </a:solidFill>
              </a:defRPr>
            </a:pPr>
            <a:r>
              <a:t>Estimations Comptables</a:t>
            </a:r>
          </a:p>
          <a:p>
            <a:pPr lvl="1">
              <a:defRPr sz="1400"/>
            </a:pPr>
            <a:r>
              <a:t>• Méthodologie d'évaluation</a:t>
            </a:r>
          </a:p>
          <a:p>
            <a:pPr lvl="1">
              <a:defRPr sz="1400"/>
            </a:pPr>
            <a:r>
              <a:t>• Documentation support</a:t>
            </a:r>
          </a:p>
          <a:p>
            <a:pPr lvl="1">
              <a:defRPr sz="1400"/>
            </a:pPr>
            <a:r>
              <a:t>• Tests de sensibilité</a:t>
            </a:r>
          </a:p>
          <a:p>
            <a:pPr lvl="1">
              <a:defRPr sz="1400"/>
            </a:pPr>
            <a:r>
              <a:t>• Revue des hypothèses</a:t>
            </a:r>
          </a:p>
          <a:p>
            <a:pPr>
              <a:defRPr sz="1600" b="1">
                <a:solidFill>
                  <a:srgbClr val="171C8E"/>
                </a:solidFill>
              </a:defRPr>
            </a:pPr>
            <a:r>
              <a:t>Opérations Complexes</a:t>
            </a:r>
          </a:p>
          <a:p>
            <a:pPr lvl="1">
              <a:defRPr sz="1400"/>
            </a:pPr>
            <a:r>
              <a:t>• Structuration</a:t>
            </a:r>
          </a:p>
          <a:p>
            <a:pPr lvl="1">
              <a:defRPr sz="1400"/>
            </a:pPr>
            <a:r>
              <a:t>• Traitement comptable</a:t>
            </a:r>
          </a:p>
          <a:p>
            <a:pPr lvl="1">
              <a:defRPr sz="1400"/>
            </a:pPr>
            <a:r>
              <a:t>• Documentation</a:t>
            </a:r>
          </a:p>
          <a:p>
            <a:pPr lvl="1">
              <a:defRPr sz="1400"/>
            </a:pPr>
            <a:r>
              <a:t>• Validation technique</a:t>
            </a:r>
          </a:p>
          <a:p>
            <a:pPr>
              <a:defRPr sz="1800" b="1">
                <a:solidFill>
                  <a:srgbClr val="171C8E"/>
                </a:solidFill>
              </a:defRPr>
            </a:pPr>
            <a:r>
              <a:t>Documentation Technique</a:t>
            </a:r>
          </a:p>
          <a:p>
            <a:pPr>
              <a:defRPr sz="1600" b="1">
                <a:solidFill>
                  <a:srgbClr val="171C8E"/>
                </a:solidFill>
              </a:defRPr>
            </a:pPr>
            <a:r>
              <a:t>Programmes de Travail</a:t>
            </a:r>
          </a:p>
          <a:p>
            <a:pPr lvl="1">
              <a:defRPr sz="1400"/>
            </a:pPr>
            <a:r>
              <a:t>• Objectifs d'audit</a:t>
            </a:r>
          </a:p>
          <a:p>
            <a:pPr lvl="1">
              <a:defRPr sz="1400"/>
            </a:pPr>
            <a:r>
              <a:t>• Procédures détaillées</a:t>
            </a:r>
          </a:p>
          <a:p>
            <a:pPr lvl="1">
              <a:defRPr sz="1400"/>
            </a:pPr>
            <a:r>
              <a:t>• Points d'attention</a:t>
            </a:r>
          </a:p>
          <a:p>
            <a:pPr lvl="1">
              <a:defRPr sz="1400"/>
            </a:pPr>
            <a:r>
              <a:t>• Livrables attendus</a:t>
            </a:r>
          </a:p>
          <a:p>
            <a:pPr>
              <a:defRPr sz="1600" b="1">
                <a:solidFill>
                  <a:srgbClr val="171C8E"/>
                </a:solidFill>
              </a:defRPr>
            </a:pPr>
            <a:r>
              <a:t>Matrices de Contrôle</a:t>
            </a:r>
          </a:p>
          <a:p>
            <a:pPr lvl="1">
              <a:defRPr sz="1400"/>
            </a:pPr>
            <a:r>
              <a:t>• Risques identifiés</a:t>
            </a:r>
          </a:p>
          <a:p>
            <a:pPr lvl="1">
              <a:defRPr sz="1400"/>
            </a:pPr>
            <a:r>
              <a:t>• Contrôles clés</a:t>
            </a:r>
          </a:p>
          <a:p>
            <a:pPr lvl="1">
              <a:defRPr sz="1400"/>
            </a:pPr>
            <a:r>
              <a:t>• Tests planifiés</a:t>
            </a:r>
          </a:p>
          <a:p>
            <a:pPr lvl="1">
              <a:defRPr sz="1400"/>
            </a:pPr>
            <a:r>
              <a:t>• Conclusions</a:t>
            </a:r>
          </a:p>
          <a:p>
            <a:pPr>
              <a:defRPr sz="1800" b="1">
                <a:solidFill>
                  <a:srgbClr val="171C8E"/>
                </a:solidFill>
              </a:defRPr>
            </a:pPr>
            <a:r>
              <a:t>Outils et Technologies</a:t>
            </a:r>
          </a:p>
          <a:p>
            <a:pPr>
              <a:defRPr sz="1600" b="1">
                <a:solidFill>
                  <a:srgbClr val="171C8E"/>
                </a:solidFill>
              </a:defRPr>
            </a:pPr>
            <a:r>
              <a:t>Solutions Digitales</a:t>
            </a:r>
          </a:p>
          <a:p>
            <a:pPr lvl="1">
              <a:defRPr sz="1400"/>
            </a:pPr>
            <a:r>
              <a:t>• Extraction de données</a:t>
            </a:r>
          </a:p>
          <a:p>
            <a:pPr lvl="1">
              <a:defRPr sz="1400"/>
            </a:pPr>
            <a:r>
              <a:t>• Analyse automatisée</a:t>
            </a:r>
          </a:p>
          <a:p>
            <a:pPr lvl="1">
              <a:defRPr sz="1400"/>
            </a:pPr>
            <a:r>
              <a:t>• Documentation digitale</a:t>
            </a:r>
          </a:p>
          <a:p>
            <a:pPr lvl="1">
              <a:defRPr sz="1400"/>
            </a:pPr>
            <a:r>
              <a:t>• Collaboration en ligne</a:t>
            </a:r>
          </a:p>
          <a:p>
            <a:pPr>
              <a:defRPr sz="1600" b="1">
                <a:solidFill>
                  <a:srgbClr val="171C8E"/>
                </a:solidFill>
              </a:defRPr>
            </a:pPr>
            <a:r>
              <a:t>Méthodologie Innovante</a:t>
            </a:r>
          </a:p>
          <a:p>
            <a:pPr lvl="1">
              <a:defRPr sz="1400"/>
            </a:pPr>
            <a:r>
              <a:t>• Approche data-driven</a:t>
            </a:r>
          </a:p>
          <a:p>
            <a:pPr lvl="1">
              <a:defRPr sz="1400"/>
            </a:pPr>
            <a:r>
              <a:t>• Contrôles continus</a:t>
            </a:r>
          </a:p>
          <a:p>
            <a:pPr lvl="1">
              <a:defRPr sz="1400"/>
            </a:pPr>
            <a:r>
              <a:t>• Reporting en temps réel</a:t>
            </a:r>
          </a:p>
          <a:p>
            <a:pPr lvl="1">
              <a:defRPr sz="1400"/>
            </a:pPr>
            <a:r>
              <a:t>• Alertes automatiques</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Ifrs And Regulatory Updates</a:t>
            </a:r>
          </a:p>
        </p:txBody>
      </p:sp>
      <p:sp>
        <p:nvSpPr>
          <p:cNvPr id="3" name="Content Placeholder 2"/>
          <p:cNvSpPr>
            <a:spLocks noGrp="1"/>
          </p:cNvSpPr>
          <p:nvPr>
            <p:ph idx="1"/>
          </p:nvPr>
        </p:nvSpPr>
        <p:spPr/>
        <p:txBody>
          <a:bodyPr/>
          <a:lstStyle/>
          <a:p/>
          <a:p>
            <a:pPr>
              <a:defRPr sz="2000" b="1">
                <a:solidFill>
                  <a:srgbClr val="171C8E"/>
                </a:solidFill>
              </a:defRPr>
            </a:pPr>
            <a:r>
              <a:t>Mises à Jour IFRS et Réglementaires</a:t>
            </a:r>
          </a:p>
          <a:p>
            <a:pPr>
              <a:defRPr sz="1800" b="1">
                <a:solidFill>
                  <a:srgbClr val="171C8E"/>
                </a:solidFill>
              </a:defRPr>
            </a:pPr>
            <a:r>
              <a:t>Évolutions IFRS</a:t>
            </a:r>
          </a:p>
          <a:p>
            <a:pPr>
              <a:defRPr sz="1600" b="1">
                <a:solidFill>
                  <a:srgbClr val="171C8E"/>
                </a:solidFill>
              </a:defRPr>
            </a:pPr>
            <a:r>
              <a:t>Nouvelles Normes</a:t>
            </a:r>
          </a:p>
          <a:p>
            <a:pPr lvl="1">
              <a:defRPr sz="1400"/>
            </a:pPr>
            <a:r>
              <a:t>• IFRS 17 Contrats d'assurance</a:t>
            </a:r>
          </a:p>
          <a:p>
            <a:pPr lvl="1">
              <a:defRPr sz="1400"/>
            </a:pPr>
            <a:r>
              <a:t>• Amendements IFRS 16</a:t>
            </a:r>
          </a:p>
          <a:p>
            <a:pPr lvl="1">
              <a:defRPr sz="1400"/>
            </a:pPr>
            <a:r>
              <a:t>• Évolutions IAS 1</a:t>
            </a:r>
          </a:p>
          <a:p>
            <a:pPr lvl="1">
              <a:defRPr sz="1400"/>
            </a:pPr>
            <a:r>
              <a:t>• Calendrier d'application</a:t>
            </a:r>
          </a:p>
          <a:p>
            <a:pPr>
              <a:defRPr sz="1600" b="1">
                <a:solidFill>
                  <a:srgbClr val="171C8E"/>
                </a:solidFill>
              </a:defRPr>
            </a:pPr>
            <a:r>
              <a:t>Points d'Attention 2024</a:t>
            </a:r>
          </a:p>
          <a:p>
            <a:pPr lvl="1">
              <a:defRPr sz="1400"/>
            </a:pPr>
            <a:r>
              <a:t>• Changements majeurs</a:t>
            </a:r>
          </a:p>
          <a:p>
            <a:pPr lvl="1">
              <a:defRPr sz="1400"/>
            </a:pPr>
            <a:r>
              <a:t>• Impacts sectoriels</a:t>
            </a:r>
          </a:p>
          <a:p>
            <a:pPr lvl="1">
              <a:defRPr sz="1400"/>
            </a:pPr>
            <a:r>
              <a:t>• Enjeux de transition</a:t>
            </a:r>
          </a:p>
          <a:p>
            <a:pPr lvl="1">
              <a:defRPr sz="1400"/>
            </a:pPr>
            <a:r>
              <a:t>• Bonnes pratiques</a:t>
            </a:r>
          </a:p>
          <a:p>
            <a:pPr>
              <a:defRPr sz="1600" b="1">
                <a:solidFill>
                  <a:srgbClr val="171C8E"/>
                </a:solidFill>
              </a:defRPr>
            </a:pPr>
            <a:r>
              <a:t>Projets en Cours</a:t>
            </a:r>
          </a:p>
          <a:p>
            <a:pPr lvl="1">
              <a:defRPr sz="1400"/>
            </a:pPr>
            <a:r>
              <a:t>• Consultations IASB</a:t>
            </a:r>
          </a:p>
          <a:p>
            <a:pPr lvl="1">
              <a:defRPr sz="1400"/>
            </a:pPr>
            <a:r>
              <a:t>• Exposés-sondages</a:t>
            </a:r>
          </a:p>
          <a:p>
            <a:pPr lvl="1">
              <a:defRPr sz="1400"/>
            </a:pPr>
            <a:r>
              <a:t>• Calendrier prévisionnel</a:t>
            </a:r>
          </a:p>
          <a:p>
            <a:pPr lvl="1">
              <a:defRPr sz="1400"/>
            </a:pPr>
            <a:r>
              <a:t>• Points de vigilance</a:t>
            </a:r>
          </a:p>
          <a:p>
            <a:pPr>
              <a:defRPr sz="1800" b="1">
                <a:solidFill>
                  <a:srgbClr val="171C8E"/>
                </a:solidFill>
              </a:defRPr>
            </a:pPr>
            <a:r>
              <a:t>Réglementation Sectorielle</a:t>
            </a:r>
          </a:p>
          <a:p>
            <a:pPr>
              <a:defRPr sz="1600" b="1">
                <a:solidFill>
                  <a:srgbClr val="171C8E"/>
                </a:solidFill>
              </a:defRPr>
            </a:pPr>
            <a:r>
              <a:t>Télécommunications</a:t>
            </a:r>
          </a:p>
          <a:p>
            <a:pPr lvl="1">
              <a:defRPr sz="1400"/>
            </a:pPr>
            <a:r>
              <a:t>• Cadre européen</a:t>
            </a:r>
          </a:p>
          <a:p>
            <a:pPr lvl="1">
              <a:defRPr sz="1400"/>
            </a:pPr>
            <a:r>
              <a:t>• Régulation nationale</a:t>
            </a:r>
          </a:p>
          <a:p>
            <a:pPr lvl="1">
              <a:defRPr sz="1400"/>
            </a:pPr>
            <a:r>
              <a:t>• Reporting spécifique</a:t>
            </a:r>
          </a:p>
          <a:p>
            <a:pPr lvl="1">
              <a:defRPr sz="1400"/>
            </a:pPr>
            <a:r>
              <a:t>• Obligations sectorielles</a:t>
            </a:r>
          </a:p>
          <a:p>
            <a:pPr>
              <a:defRPr sz="1600" b="1">
                <a:solidFill>
                  <a:srgbClr val="171C8E"/>
                </a:solidFill>
              </a:defRPr>
            </a:pPr>
            <a:r>
              <a:t>Marchés Financiers</a:t>
            </a:r>
          </a:p>
          <a:p>
            <a:pPr lvl="1">
              <a:defRPr sz="1400"/>
            </a:pPr>
            <a:r>
              <a:t>• Exigences AMF</a:t>
            </a:r>
          </a:p>
          <a:p>
            <a:pPr lvl="1">
              <a:defRPr sz="1400"/>
            </a:pPr>
            <a:r>
              <a:t>• Transparence financière</a:t>
            </a:r>
          </a:p>
          <a:p>
            <a:pPr lvl="1">
              <a:defRPr sz="1400"/>
            </a:pPr>
            <a:r>
              <a:t>• Communication réglementée</a:t>
            </a:r>
          </a:p>
          <a:p>
            <a:pPr lvl="1">
              <a:defRPr sz="1400"/>
            </a:pPr>
            <a:r>
              <a:t>• Délais légaux</a:t>
            </a:r>
          </a:p>
          <a:p>
            <a:pPr>
              <a:defRPr sz="1800" b="1">
                <a:solidFill>
                  <a:srgbClr val="171C8E"/>
                </a:solidFill>
              </a:defRPr>
            </a:pPr>
            <a:r>
              <a:t>Conformité et Contrôle</a:t>
            </a:r>
          </a:p>
          <a:p>
            <a:pPr>
              <a:defRPr sz="1600" b="1">
                <a:solidFill>
                  <a:srgbClr val="171C8E"/>
                </a:solidFill>
              </a:defRPr>
            </a:pPr>
            <a:r>
              <a:t>Obligations Légales</a:t>
            </a:r>
          </a:p>
          <a:p>
            <a:pPr lvl="1">
              <a:defRPr sz="1400"/>
            </a:pPr>
            <a:r>
              <a:t>• Loi Sarbanes-Oxley</a:t>
            </a:r>
          </a:p>
          <a:p>
            <a:pPr lvl="1">
              <a:defRPr sz="1400"/>
            </a:pPr>
            <a:r>
              <a:t>• Directive européenne</a:t>
            </a:r>
          </a:p>
          <a:p>
            <a:pPr lvl="1">
              <a:defRPr sz="1400"/>
            </a:pPr>
            <a:r>
              <a:t>• Réglementation française</a:t>
            </a:r>
          </a:p>
          <a:p>
            <a:pPr lvl="1">
              <a:defRPr sz="1400"/>
            </a:pPr>
            <a:r>
              <a:t>• Reporting prudentiel</a:t>
            </a:r>
          </a:p>
          <a:p>
            <a:pPr>
              <a:defRPr sz="1600" b="1">
                <a:solidFill>
                  <a:srgbClr val="171C8E"/>
                </a:solidFill>
              </a:defRPr>
            </a:pPr>
            <a:r>
              <a:t>Contrôle Interne</a:t>
            </a:r>
          </a:p>
          <a:p>
            <a:pPr lvl="1">
              <a:defRPr sz="1400"/>
            </a:pPr>
            <a:r>
              <a:t>• Référentiel COSO</a:t>
            </a:r>
          </a:p>
          <a:p>
            <a:pPr lvl="1">
              <a:defRPr sz="1400"/>
            </a:pPr>
            <a:r>
              <a:t>• Documentation requise</a:t>
            </a:r>
          </a:p>
          <a:p>
            <a:pPr lvl="1">
              <a:defRPr sz="1400"/>
            </a:pPr>
            <a:r>
              <a:t>• Tests de conformité</a:t>
            </a:r>
          </a:p>
          <a:p>
            <a:pPr lvl="1">
              <a:defRPr sz="1400"/>
            </a:pPr>
            <a:r>
              <a:t>• Attestations</a:t>
            </a:r>
          </a:p>
          <a:p>
            <a:pPr>
              <a:defRPr sz="1800" b="1">
                <a:solidFill>
                  <a:srgbClr val="171C8E"/>
                </a:solidFill>
              </a:defRPr>
            </a:pPr>
            <a:r>
              <a:t>Reporting Extra-Financier</a:t>
            </a:r>
          </a:p>
          <a:p>
            <a:pPr>
              <a:defRPr sz="1600" b="1">
                <a:solidFill>
                  <a:srgbClr val="171C8E"/>
                </a:solidFill>
              </a:defRPr>
            </a:pPr>
            <a:r>
              <a:t>CSRD/ESRS</a:t>
            </a:r>
          </a:p>
          <a:p>
            <a:pPr lvl="1">
              <a:defRPr sz="1400"/>
            </a:pPr>
            <a:r>
              <a:t>• Nouvelles exigences</a:t>
            </a:r>
          </a:p>
          <a:p>
            <a:pPr lvl="1">
              <a:defRPr sz="1400"/>
            </a:pPr>
            <a:r>
              <a:t>• Indicateurs clés</a:t>
            </a:r>
          </a:p>
          <a:p>
            <a:pPr lvl="1">
              <a:defRPr sz="1400"/>
            </a:pPr>
            <a:r>
              <a:t>• Méthodologie</a:t>
            </a:r>
          </a:p>
          <a:p>
            <a:pPr lvl="1">
              <a:defRPr sz="1400"/>
            </a:pPr>
            <a:r>
              <a:t>• Calendrier d'application</a:t>
            </a:r>
          </a:p>
          <a:p>
            <a:pPr>
              <a:defRPr sz="1600" b="1">
                <a:solidFill>
                  <a:srgbClr val="171C8E"/>
                </a:solidFill>
              </a:defRPr>
            </a:pPr>
            <a:r>
              <a:t>Taxonomie Verte</a:t>
            </a:r>
          </a:p>
          <a:p>
            <a:pPr lvl="1">
              <a:defRPr sz="1400"/>
            </a:pPr>
            <a:r>
              <a:t>• Classification des activités</a:t>
            </a:r>
          </a:p>
          <a:p>
            <a:pPr lvl="1">
              <a:defRPr sz="1400"/>
            </a:pPr>
            <a:r>
              <a:t>• Critères techniques</a:t>
            </a:r>
          </a:p>
          <a:p>
            <a:pPr lvl="1">
              <a:defRPr sz="1400"/>
            </a:pPr>
            <a:r>
              <a:t>• Reporting obligatoire</a:t>
            </a:r>
          </a:p>
          <a:p>
            <a:pPr lvl="1">
              <a:defRPr sz="1400"/>
            </a:pPr>
            <a:r>
              <a:t>• Points d'attention</a:t>
            </a:r>
          </a:p>
          <a:p>
            <a:pPr>
              <a:defRPr sz="1800" b="1">
                <a:solidFill>
                  <a:srgbClr val="171C8E"/>
                </a:solidFill>
              </a:defRPr>
            </a:pPr>
            <a:r>
              <a:t>Veille et Anticipation</a:t>
            </a:r>
          </a:p>
          <a:p>
            <a:pPr>
              <a:defRPr sz="1600" b="1">
                <a:solidFill>
                  <a:srgbClr val="171C8E"/>
                </a:solidFill>
              </a:defRPr>
            </a:pPr>
            <a:r>
              <a:t>Évolutions Attendues</a:t>
            </a:r>
          </a:p>
          <a:p>
            <a:pPr lvl="1">
              <a:defRPr sz="1400"/>
            </a:pPr>
            <a:r>
              <a:t>• Projets de normes</a:t>
            </a:r>
          </a:p>
          <a:p>
            <a:pPr lvl="1">
              <a:defRPr sz="1400"/>
            </a:pPr>
            <a:r>
              <a:t>• Consultations en cours</a:t>
            </a:r>
          </a:p>
          <a:p>
            <a:pPr lvl="1">
              <a:defRPr sz="1400"/>
            </a:pPr>
            <a:r>
              <a:t>• Impacts potentiels</a:t>
            </a:r>
          </a:p>
          <a:p>
            <a:pPr lvl="1">
              <a:defRPr sz="1400"/>
            </a:pPr>
            <a:r>
              <a:t>• Préparation requise</a:t>
            </a:r>
          </a:p>
          <a:p>
            <a:pPr>
              <a:defRPr sz="1600" b="1">
                <a:solidFill>
                  <a:srgbClr val="171C8E"/>
                </a:solidFill>
              </a:defRPr>
            </a:pPr>
            <a:r>
              <a:t>Support Technique</a:t>
            </a:r>
          </a:p>
          <a:p>
            <a:pPr lvl="1">
              <a:defRPr sz="1400"/>
            </a:pPr>
            <a:r>
              <a:t>• Notes d'analyse</a:t>
            </a:r>
          </a:p>
          <a:p>
            <a:pPr lvl="1">
              <a:defRPr sz="1400"/>
            </a:pPr>
            <a:r>
              <a:t>• Guides pratiques</a:t>
            </a:r>
          </a:p>
          <a:p>
            <a:pPr lvl="1">
              <a:defRPr sz="1400"/>
            </a:pPr>
            <a:r>
              <a:t>• Outils méthodologiques</a:t>
            </a:r>
          </a:p>
          <a:p>
            <a:pPr lvl="1">
              <a:defRPr sz="1400"/>
            </a:pPr>
            <a:r>
              <a:t>• Formation continue</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Supporting Legal Documents</a:t>
            </a:r>
          </a:p>
        </p:txBody>
      </p:sp>
      <p:sp>
        <p:nvSpPr>
          <p:cNvPr id="3" name="Content Placeholder 2"/>
          <p:cNvSpPr>
            <a:spLocks noGrp="1"/>
          </p:cNvSpPr>
          <p:nvPr>
            <p:ph idx="1"/>
          </p:nvPr>
        </p:nvSpPr>
        <p:spPr/>
        <p:txBody>
          <a:bodyPr/>
          <a:lstStyle/>
          <a:p/>
          <a:p>
            <a:pPr>
              <a:defRPr sz="2000" b="1">
                <a:solidFill>
                  <a:srgbClr val="171C8E"/>
                </a:solidFill>
              </a:defRPr>
            </a:pPr>
            <a:r>
              <a:t>Documents Légaux et Supports</a:t>
            </a:r>
          </a:p>
          <a:p>
            <a:pPr>
              <a:defRPr sz="1800" b="1">
                <a:solidFill>
                  <a:srgbClr val="171C8E"/>
                </a:solidFill>
              </a:defRPr>
            </a:pPr>
            <a:r>
              <a:t>Documents Statutaires</a:t>
            </a:r>
          </a:p>
          <a:p>
            <a:pPr>
              <a:defRPr sz="1600" b="1">
                <a:solidFill>
                  <a:srgbClr val="171C8E"/>
                </a:solidFill>
              </a:defRPr>
            </a:pPr>
            <a:r>
              <a:t>Attestations</a:t>
            </a:r>
          </a:p>
          <a:p>
            <a:pPr lvl="1">
              <a:defRPr sz="1400"/>
            </a:pPr>
            <a:r>
              <a:t>• Inscription H3C</a:t>
            </a:r>
          </a:p>
          <a:p>
            <a:pPr lvl="1">
              <a:defRPr sz="1400"/>
            </a:pPr>
            <a:r>
              <a:t>• Agrément PCAOB</a:t>
            </a:r>
          </a:p>
          <a:p>
            <a:pPr lvl="1">
              <a:defRPr sz="1400"/>
            </a:pPr>
            <a:r>
              <a:t>• Certifications ISO</a:t>
            </a:r>
          </a:p>
          <a:p>
            <a:pPr lvl="1">
              <a:defRPr sz="1400"/>
            </a:pPr>
            <a:r>
              <a:t>• Accréditations professionnelles</a:t>
            </a:r>
          </a:p>
          <a:p>
            <a:pPr>
              <a:defRPr sz="1600" b="1">
                <a:solidFill>
                  <a:srgbClr val="171C8E"/>
                </a:solidFill>
              </a:defRPr>
            </a:pPr>
            <a:r>
              <a:t>Assurances</a:t>
            </a:r>
          </a:p>
          <a:p>
            <a:pPr lvl="1">
              <a:defRPr sz="1400"/>
            </a:pPr>
            <a:r>
              <a:t>• Responsabilité civile</a:t>
            </a:r>
          </a:p>
          <a:p>
            <a:pPr lvl="1">
              <a:defRPr sz="1400"/>
            </a:pPr>
            <a:r>
              <a:t>• Responsabilité professionnelle</a:t>
            </a:r>
          </a:p>
          <a:p>
            <a:pPr lvl="1">
              <a:defRPr sz="1400"/>
            </a:pPr>
            <a:r>
              <a:t>• Couvertures internationales</a:t>
            </a:r>
          </a:p>
          <a:p>
            <a:pPr lvl="1">
              <a:defRPr sz="1400"/>
            </a:pPr>
            <a:r>
              <a:t>• Montants garantis</a:t>
            </a:r>
          </a:p>
          <a:p>
            <a:pPr>
              <a:defRPr sz="1800" b="1">
                <a:solidFill>
                  <a:srgbClr val="171C8E"/>
                </a:solidFill>
              </a:defRPr>
            </a:pPr>
            <a:r>
              <a:t>Indépendance et Éthique</a:t>
            </a:r>
          </a:p>
          <a:p>
            <a:pPr>
              <a:defRPr sz="1600" b="1">
                <a:solidFill>
                  <a:srgbClr val="171C8E"/>
                </a:solidFill>
              </a:defRPr>
            </a:pPr>
            <a:r>
              <a:t>Déclarations</a:t>
            </a:r>
          </a:p>
          <a:p>
            <a:pPr lvl="1">
              <a:defRPr sz="1400"/>
            </a:pPr>
            <a:r>
              <a:t>• Confirmation d'indépendance</a:t>
            </a:r>
          </a:p>
          <a:p>
            <a:pPr lvl="1">
              <a:defRPr sz="1400"/>
            </a:pPr>
            <a:r>
              <a:t>• Respect des incompatibilités</a:t>
            </a:r>
          </a:p>
          <a:p>
            <a:pPr lvl="1">
              <a:defRPr sz="1400"/>
            </a:pPr>
            <a:r>
              <a:t>• Rotation des associés</a:t>
            </a:r>
          </a:p>
          <a:p>
            <a:pPr lvl="1">
              <a:defRPr sz="1400"/>
            </a:pPr>
            <a:r>
              <a:t>• Contrôle qualité</a:t>
            </a:r>
          </a:p>
          <a:p>
            <a:pPr>
              <a:defRPr sz="1600" b="1">
                <a:solidFill>
                  <a:srgbClr val="171C8E"/>
                </a:solidFill>
              </a:defRPr>
            </a:pPr>
            <a:r>
              <a:t>Procédures</a:t>
            </a:r>
          </a:p>
          <a:p>
            <a:pPr lvl="1">
              <a:defRPr sz="1400"/>
            </a:pPr>
            <a:r>
              <a:t>• Gestion des conflits</a:t>
            </a:r>
          </a:p>
          <a:p>
            <a:pPr lvl="1">
              <a:defRPr sz="1400"/>
            </a:pPr>
            <a:r>
              <a:t>• Acceptation des missions</a:t>
            </a:r>
          </a:p>
          <a:p>
            <a:pPr lvl="1">
              <a:defRPr sz="1400"/>
            </a:pPr>
            <a:r>
              <a:t>• Contrôle qualité</a:t>
            </a:r>
          </a:p>
          <a:p>
            <a:pPr lvl="1">
              <a:defRPr sz="1400"/>
            </a:pPr>
            <a:r>
              <a:t>• Documentation requise</a:t>
            </a:r>
          </a:p>
          <a:p>
            <a:pPr>
              <a:defRPr sz="1800" b="1">
                <a:solidFill>
                  <a:srgbClr val="171C8E"/>
                </a:solidFill>
              </a:defRPr>
            </a:pPr>
            <a:r>
              <a:t>Conformité Réglementaire</a:t>
            </a:r>
          </a:p>
          <a:p>
            <a:pPr>
              <a:defRPr sz="1600" b="1">
                <a:solidFill>
                  <a:srgbClr val="171C8E"/>
                </a:solidFill>
              </a:defRPr>
            </a:pPr>
            <a:r>
              <a:t>Obligations Légales</a:t>
            </a:r>
          </a:p>
          <a:p>
            <a:pPr lvl="1">
              <a:defRPr sz="1400"/>
            </a:pPr>
            <a:r>
              <a:t>• Respect des normes</a:t>
            </a:r>
          </a:p>
          <a:p>
            <a:pPr lvl="1">
              <a:defRPr sz="1400"/>
            </a:pPr>
            <a:r>
              <a:t>• Contrôle qualité externe</a:t>
            </a:r>
          </a:p>
          <a:p>
            <a:pPr lvl="1">
              <a:defRPr sz="1400"/>
            </a:pPr>
            <a:r>
              <a:t>• Revues périodiques</a:t>
            </a:r>
          </a:p>
          <a:p>
            <a:pPr lvl="1">
              <a:defRPr sz="1400"/>
            </a:pPr>
            <a:r>
              <a:t>• Rapports de transparence</a:t>
            </a:r>
          </a:p>
          <a:p>
            <a:pPr>
              <a:defRPr sz="1600" b="1">
                <a:solidFill>
                  <a:srgbClr val="171C8E"/>
                </a:solidFill>
              </a:defRPr>
            </a:pPr>
            <a:r>
              <a:t>Protection des Données</a:t>
            </a:r>
          </a:p>
          <a:p>
            <a:pPr lvl="1">
              <a:defRPr sz="1400"/>
            </a:pPr>
            <a:r>
              <a:t>• Conformité RGPD</a:t>
            </a:r>
          </a:p>
          <a:p>
            <a:pPr lvl="1">
              <a:defRPr sz="1400"/>
            </a:pPr>
            <a:r>
              <a:t>• Sécurité informatique</a:t>
            </a:r>
          </a:p>
          <a:p>
            <a:pPr lvl="1">
              <a:defRPr sz="1400"/>
            </a:pPr>
            <a:r>
              <a:t>• Confidentialité</a:t>
            </a:r>
          </a:p>
          <a:p>
            <a:pPr lvl="1">
              <a:defRPr sz="1400"/>
            </a:pPr>
            <a:r>
              <a:t>• Archivage sécurisé</a:t>
            </a:r>
          </a:p>
          <a:p>
            <a:pPr>
              <a:defRPr sz="1800" b="1">
                <a:solidFill>
                  <a:srgbClr val="171C8E"/>
                </a:solidFill>
              </a:defRPr>
            </a:pPr>
            <a:r>
              <a:t>Documents Contractuels</a:t>
            </a:r>
          </a:p>
          <a:p>
            <a:pPr>
              <a:defRPr sz="1600" b="1">
                <a:solidFill>
                  <a:srgbClr val="171C8E"/>
                </a:solidFill>
              </a:defRPr>
            </a:pPr>
            <a:r>
              <a:t>Lettre de Mission</a:t>
            </a:r>
          </a:p>
          <a:p>
            <a:pPr lvl="1">
              <a:defRPr sz="1400"/>
            </a:pPr>
            <a:r>
              <a:t>• Périmètre d'intervention</a:t>
            </a:r>
          </a:p>
          <a:p>
            <a:pPr lvl="1">
              <a:defRPr sz="1400"/>
            </a:pPr>
            <a:r>
              <a:t>• Responsabilités</a:t>
            </a:r>
          </a:p>
          <a:p>
            <a:pPr lvl="1">
              <a:defRPr sz="1400"/>
            </a:pPr>
            <a:r>
              <a:t>• Calendrier</a:t>
            </a:r>
          </a:p>
          <a:p>
            <a:pPr lvl="1">
              <a:defRPr sz="1400"/>
            </a:pPr>
            <a:r>
              <a:t>• Honoraires</a:t>
            </a:r>
          </a:p>
          <a:p>
            <a:pPr>
              <a:defRPr sz="1600" b="1">
                <a:solidFill>
                  <a:srgbClr val="171C8E"/>
                </a:solidFill>
              </a:defRPr>
            </a:pPr>
            <a:r>
              <a:t>Conditions Générales</a:t>
            </a:r>
          </a:p>
          <a:p>
            <a:pPr lvl="1">
              <a:defRPr sz="1400"/>
            </a:pPr>
            <a:r>
              <a:t>• Cadre d'intervention</a:t>
            </a:r>
          </a:p>
          <a:p>
            <a:pPr lvl="1">
              <a:defRPr sz="1400"/>
            </a:pPr>
            <a:r>
              <a:t>• Obligations mutuelles</a:t>
            </a:r>
          </a:p>
          <a:p>
            <a:pPr lvl="1">
              <a:defRPr sz="1400"/>
            </a:pPr>
            <a:r>
              <a:t>• Conditions d'exécution</a:t>
            </a:r>
          </a:p>
          <a:p>
            <a:pPr lvl="1">
              <a:defRPr sz="1400"/>
            </a:pPr>
            <a:r>
              <a:t>• Clauses spécifiques</a:t>
            </a:r>
          </a:p>
          <a:p>
            <a:pPr>
              <a:defRPr sz="1800" b="1">
                <a:solidFill>
                  <a:srgbClr val="171C8E"/>
                </a:solidFill>
              </a:defRPr>
            </a:pPr>
            <a:r>
              <a:t>Supports Méthodologiques</a:t>
            </a:r>
          </a:p>
          <a:p>
            <a:pPr>
              <a:defRPr sz="1600" b="1">
                <a:solidFill>
                  <a:srgbClr val="171C8E"/>
                </a:solidFill>
              </a:defRPr>
            </a:pPr>
            <a:r>
              <a:t>Guides d'Audit</a:t>
            </a:r>
          </a:p>
          <a:p>
            <a:pPr lvl="1">
              <a:defRPr sz="1400"/>
            </a:pPr>
            <a:r>
              <a:t>• Approche méthodologique</a:t>
            </a:r>
          </a:p>
          <a:p>
            <a:pPr lvl="1">
              <a:defRPr sz="1400"/>
            </a:pPr>
            <a:r>
              <a:t>• Programmes de travail</a:t>
            </a:r>
          </a:p>
          <a:p>
            <a:pPr lvl="1">
              <a:defRPr sz="1400"/>
            </a:pPr>
            <a:r>
              <a:t>• Points d'attention</a:t>
            </a:r>
          </a:p>
          <a:p>
            <a:pPr lvl="1">
              <a:defRPr sz="1400"/>
            </a:pPr>
            <a:r>
              <a:t>• Documentation type</a:t>
            </a:r>
          </a:p>
          <a:p>
            <a:pPr>
              <a:defRPr sz="1600" b="1">
                <a:solidFill>
                  <a:srgbClr val="171C8E"/>
                </a:solidFill>
              </a:defRPr>
            </a:pPr>
            <a:r>
              <a:t>Outils de Travail</a:t>
            </a:r>
          </a:p>
          <a:p>
            <a:pPr lvl="1">
              <a:defRPr sz="1400"/>
            </a:pPr>
            <a:r>
              <a:t>• Templates standardisés</a:t>
            </a:r>
          </a:p>
          <a:p>
            <a:pPr lvl="1">
              <a:defRPr sz="1400"/>
            </a:pPr>
            <a:r>
              <a:t>• Questionnaires</a:t>
            </a:r>
          </a:p>
          <a:p>
            <a:pPr lvl="1">
              <a:defRPr sz="1400"/>
            </a:pPr>
            <a:r>
              <a:t>• Matrices de contrôle</a:t>
            </a:r>
          </a:p>
          <a:p>
            <a:pPr lvl="1">
              <a:defRPr sz="1400"/>
            </a:pPr>
            <a:r>
              <a:t>• Supports d'analyse</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Checklists de Validation</a:t>
            </a:r>
          </a:p>
        </p:txBody>
      </p:sp>
      <p:sp>
        <p:nvSpPr>
          <p:cNvPr id="3" name="Text Placeholder 2"/>
          <p:cNvSpPr>
            <a:spLocks noGrp="1"/>
          </p:cNvSpPr>
          <p:nvPr>
            <p:ph type="body" idx="1"/>
          </p:nvPr>
        </p:nvSpPr>
        <p:spPr/>
        <p:txBody>
          <a:bodyPr/>
          <a:lstStyle/>
          <a:p>
            <a:pPr>
              <a:defRPr sz="1800" i="1">
                <a:solidFill>
                  <a:srgbClr val="808080"/>
                </a:solidFill>
              </a:defRPr>
            </a:pPr>
            <a:r>
              <a:t>Listes de contrôle exhaustives pour assurer la conformité de notre proposition aux exigences de l'appel d'offres et garantir la qualité de notre soumission.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Références du Cabinet</a:t>
            </a:r>
          </a:p>
        </p:txBody>
      </p:sp>
      <p:sp>
        <p:nvSpPr>
          <p:cNvPr id="3" name="Text Placeholder 2"/>
          <p:cNvSpPr>
            <a:spLocks noGrp="1"/>
          </p:cNvSpPr>
          <p:nvPr>
            <p:ph type="body" idx="1"/>
          </p:nvPr>
        </p:nvSpPr>
        <p:spPr/>
        <p:txBody>
          <a:bodyPr/>
          <a:lstStyle/>
          <a:p>
            <a:pPr>
              <a:defRPr sz="1800" i="1">
                <a:solidFill>
                  <a:srgbClr val="808080"/>
                </a:solidFill>
              </a:defRPr>
            </a:pPr>
            <a:r>
              <a:t>Découvrez notre profil, nos accréditations réglementaires et nos engagements en matière d'ESG et de qualité.</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Rfp Compliance Checklist</a:t>
            </a:r>
          </a:p>
        </p:txBody>
      </p:sp>
      <p:sp>
        <p:nvSpPr>
          <p:cNvPr id="3" name="Content Placeholder 2"/>
          <p:cNvSpPr>
            <a:spLocks noGrp="1"/>
          </p:cNvSpPr>
          <p:nvPr>
            <p:ph idx="1"/>
          </p:nvPr>
        </p:nvSpPr>
        <p:spPr/>
        <p:txBody>
          <a:bodyPr/>
          <a:lstStyle/>
          <a:p/>
          <a:p>
            <a:pPr>
              <a:defRPr sz="2000" b="1">
                <a:solidFill>
                  <a:srgbClr val="171C8E"/>
                </a:solidFill>
              </a:defRPr>
            </a:pPr>
            <a:r>
              <a:t>Checklist de Conformité RFP</a:t>
            </a:r>
          </a:p>
          <a:p>
            <a:pPr>
              <a:defRPr sz="1800" b="1">
                <a:solidFill>
                  <a:srgbClr val="171C8E"/>
                </a:solidFill>
              </a:defRPr>
            </a:pPr>
            <a:r>
              <a:t>Exigences Formelles</a:t>
            </a:r>
          </a:p>
          <a:p>
            <a:pPr>
              <a:defRPr sz="1600" b="1">
                <a:solidFill>
                  <a:srgbClr val="171C8E"/>
                </a:solidFill>
              </a:defRPr>
            </a:pPr>
            <a:r>
              <a:t>Format et Structure</a:t>
            </a:r>
          </a:p>
          <a:p>
            <a:pPr lvl="1">
              <a:defRPr sz="1400"/>
            </a:pPr>
            <a:r>
              <a:t>• [ ] Format de document conforme aux exigences</a:t>
            </a:r>
          </a:p>
          <a:p>
            <a:pPr lvl="1">
              <a:defRPr sz="1400"/>
            </a:pPr>
            <a:r>
              <a:t>• [ ] Pagination et table des matières complètes</a:t>
            </a:r>
          </a:p>
          <a:p>
            <a:pPr lvl="1">
              <a:defRPr sz="1400"/>
            </a:pPr>
            <a:r>
              <a:t>• [ ] Annexes correctement référencées</a:t>
            </a:r>
          </a:p>
          <a:p>
            <a:pPr lvl="1">
              <a:defRPr sz="1400"/>
            </a:pPr>
            <a:r>
              <a:t>• [ ] Versions linguistiques requises incluses</a:t>
            </a:r>
          </a:p>
          <a:p>
            <a:pPr>
              <a:defRPr sz="1600" b="1">
                <a:solidFill>
                  <a:srgbClr val="171C8E"/>
                </a:solidFill>
              </a:defRPr>
            </a:pPr>
            <a:r>
              <a:t>Délais et Soumission</a:t>
            </a:r>
          </a:p>
          <a:p>
            <a:pPr lvl="1">
              <a:defRPr sz="1400"/>
            </a:pPr>
            <a:r>
              <a:t>• [ ] Date limite de soumission respectée</a:t>
            </a:r>
          </a:p>
          <a:p>
            <a:pPr lvl="1">
              <a:defRPr sz="1400"/>
            </a:pPr>
            <a:r>
              <a:t>• [ ] Nombre d'exemplaires conforme</a:t>
            </a:r>
          </a:p>
          <a:p>
            <a:pPr lvl="1">
              <a:defRPr sz="1400"/>
            </a:pPr>
            <a:r>
              <a:t>• [ ] Format électronique conforme</a:t>
            </a:r>
          </a:p>
          <a:p>
            <a:pPr lvl="1">
              <a:defRPr sz="1400"/>
            </a:pPr>
            <a:r>
              <a:t>• [ ] Accusé de réception obtenu</a:t>
            </a:r>
          </a:p>
          <a:p>
            <a:pPr>
              <a:defRPr sz="1800" b="1">
                <a:solidFill>
                  <a:srgbClr val="171C8E"/>
                </a:solidFill>
              </a:defRPr>
            </a:pPr>
            <a:r>
              <a:t>Contenu Technique</a:t>
            </a:r>
          </a:p>
          <a:p>
            <a:pPr>
              <a:defRPr sz="1600" b="1">
                <a:solidFill>
                  <a:srgbClr val="171C8E"/>
                </a:solidFill>
              </a:defRPr>
            </a:pPr>
            <a:r>
              <a:t>Présentation du Cabinet</a:t>
            </a:r>
          </a:p>
          <a:p>
            <a:pPr lvl="1">
              <a:defRPr sz="1400"/>
            </a:pPr>
            <a:r>
              <a:t>• [ ] Histoire et structure du cabinet</a:t>
            </a:r>
          </a:p>
          <a:p>
            <a:pPr lvl="1">
              <a:defRPr sz="1400"/>
            </a:pPr>
            <a:r>
              <a:t>• [ ] Présence internationale</a:t>
            </a:r>
          </a:p>
          <a:p>
            <a:pPr lvl="1">
              <a:defRPr sz="1400"/>
            </a:pPr>
            <a:r>
              <a:t>• [ ] Références sectorielles</a:t>
            </a:r>
          </a:p>
          <a:p>
            <a:pPr lvl="1">
              <a:defRPr sz="1400"/>
            </a:pPr>
            <a:r>
              <a:t>• [ ] Certifications et accréditations</a:t>
            </a:r>
          </a:p>
          <a:p>
            <a:pPr>
              <a:defRPr sz="1600" b="1">
                <a:solidFill>
                  <a:srgbClr val="171C8E"/>
                </a:solidFill>
              </a:defRPr>
            </a:pPr>
            <a:r>
              <a:t>Approche d'Audit</a:t>
            </a:r>
          </a:p>
          <a:p>
            <a:pPr lvl="1">
              <a:defRPr sz="1400"/>
            </a:pPr>
            <a:r>
              <a:t>• [ ] Méthodologie détaillée</a:t>
            </a:r>
          </a:p>
          <a:p>
            <a:pPr lvl="1">
              <a:defRPr sz="1400"/>
            </a:pPr>
            <a:r>
              <a:t>• [ ] Planning d'intervention</a:t>
            </a:r>
          </a:p>
          <a:p>
            <a:pPr lvl="1">
              <a:defRPr sz="1400"/>
            </a:pPr>
            <a:r>
              <a:t>• [ ] Outils et technologies</a:t>
            </a:r>
          </a:p>
          <a:p>
            <a:pPr lvl="1">
              <a:defRPr sz="1400"/>
            </a:pPr>
            <a:r>
              <a:t>• [ ] Innovation et valeur ajoutée</a:t>
            </a:r>
          </a:p>
          <a:p>
            <a:pPr>
              <a:defRPr sz="1800" b="1">
                <a:solidFill>
                  <a:srgbClr val="171C8E"/>
                </a:solidFill>
              </a:defRPr>
            </a:pPr>
            <a:r>
              <a:t>Équipe Proposée</a:t>
            </a:r>
          </a:p>
          <a:p>
            <a:pPr>
              <a:defRPr sz="1600" b="1">
                <a:solidFill>
                  <a:srgbClr val="171C8E"/>
                </a:solidFill>
              </a:defRPr>
            </a:pPr>
            <a:r>
              <a:t>Composition</a:t>
            </a:r>
          </a:p>
          <a:p>
            <a:pPr lvl="1">
              <a:defRPr sz="1400"/>
            </a:pPr>
            <a:r>
              <a:t>• [ ] CV des associés signataires</a:t>
            </a:r>
          </a:p>
          <a:p>
            <a:pPr lvl="1">
              <a:defRPr sz="1400"/>
            </a:pPr>
            <a:r>
              <a:t>• [ ] Équipe technique complète</a:t>
            </a:r>
          </a:p>
          <a:p>
            <a:pPr lvl="1">
              <a:defRPr sz="1400"/>
            </a:pPr>
            <a:r>
              <a:t>• [ ] Experts spécialisés</a:t>
            </a:r>
          </a:p>
          <a:p>
            <a:pPr lvl="1">
              <a:defRPr sz="1400"/>
            </a:pPr>
            <a:r>
              <a:t>• [ ] Support international</a:t>
            </a:r>
          </a:p>
          <a:p>
            <a:pPr>
              <a:defRPr sz="1600" b="1">
                <a:solidFill>
                  <a:srgbClr val="171C8E"/>
                </a:solidFill>
              </a:defRPr>
            </a:pPr>
            <a:r>
              <a:t>Expérience</a:t>
            </a:r>
          </a:p>
          <a:p>
            <a:pPr lvl="1">
              <a:defRPr sz="1400"/>
            </a:pPr>
            <a:r>
              <a:t>• [ ] Expertise sectorielle</a:t>
            </a:r>
          </a:p>
          <a:p>
            <a:pPr lvl="1">
              <a:defRPr sz="1400"/>
            </a:pPr>
            <a:r>
              <a:t>• [ ] Expérience similaire</a:t>
            </a:r>
          </a:p>
          <a:p>
            <a:pPr lvl="1">
              <a:defRPr sz="1400"/>
            </a:pPr>
            <a:r>
              <a:t>• [ ] Références vérifiables</a:t>
            </a:r>
          </a:p>
          <a:p>
            <a:pPr lvl="1">
              <a:defRPr sz="1400"/>
            </a:pPr>
            <a:r>
              <a:t>• [ ] Continuité de service</a:t>
            </a:r>
          </a:p>
          <a:p>
            <a:pPr>
              <a:defRPr sz="1800" b="1">
                <a:solidFill>
                  <a:srgbClr val="171C8E"/>
                </a:solidFill>
              </a:defRPr>
            </a:pPr>
            <a:r>
              <a:t>Aspects Réglementaires</a:t>
            </a:r>
          </a:p>
          <a:p>
            <a:pPr>
              <a:defRPr sz="1600" b="1">
                <a:solidFill>
                  <a:srgbClr val="171C8E"/>
                </a:solidFill>
              </a:defRPr>
            </a:pPr>
            <a:r>
              <a:t>Conformité</a:t>
            </a:r>
          </a:p>
          <a:p>
            <a:pPr lvl="1">
              <a:defRPr sz="1400"/>
            </a:pPr>
            <a:r>
              <a:t>• [ ] Indépendance confirmée</a:t>
            </a:r>
          </a:p>
          <a:p>
            <a:pPr lvl="1">
              <a:defRPr sz="1400"/>
            </a:pPr>
            <a:r>
              <a:t>• [ ] Rotation des associés</a:t>
            </a:r>
          </a:p>
          <a:p>
            <a:pPr lvl="1">
              <a:defRPr sz="1400"/>
            </a:pPr>
            <a:r>
              <a:t>• [ ] Conflits d'intérêts vérifiés</a:t>
            </a:r>
          </a:p>
          <a:p>
            <a:pPr lvl="1">
              <a:defRPr sz="1400"/>
            </a:pPr>
            <a:r>
              <a:t>• [ ] Assurances professionnelles</a:t>
            </a:r>
          </a:p>
          <a:p>
            <a:pPr>
              <a:defRPr sz="1600" b="1">
                <a:solidFill>
                  <a:srgbClr val="171C8E"/>
                </a:solidFill>
              </a:defRPr>
            </a:pPr>
            <a:r>
              <a:t>Certifications</a:t>
            </a:r>
          </a:p>
          <a:p>
            <a:pPr lvl="1">
              <a:defRPr sz="1400"/>
            </a:pPr>
            <a:r>
              <a:t>• [ ] Inscription H3C</a:t>
            </a:r>
          </a:p>
          <a:p>
            <a:pPr lvl="1">
              <a:defRPr sz="1400"/>
            </a:pPr>
            <a:r>
              <a:t>• [ ] Agrément PCAOB si requis</a:t>
            </a:r>
          </a:p>
          <a:p>
            <a:pPr lvl="1">
              <a:defRPr sz="1400"/>
            </a:pPr>
            <a:r>
              <a:t>• [ ] Certifications ISO</a:t>
            </a:r>
          </a:p>
          <a:p>
            <a:pPr lvl="1">
              <a:defRPr sz="1400"/>
            </a:pPr>
            <a:r>
              <a:t>• [ ] Autres accréditations</a:t>
            </a:r>
          </a:p>
          <a:p>
            <a:pPr>
              <a:defRPr sz="1800" b="1">
                <a:solidFill>
                  <a:srgbClr val="171C8E"/>
                </a:solidFill>
              </a:defRPr>
            </a:pPr>
            <a:r>
              <a:t>Proposition Commerciale</a:t>
            </a:r>
          </a:p>
          <a:p>
            <a:pPr>
              <a:defRPr sz="1600" b="1">
                <a:solidFill>
                  <a:srgbClr val="171C8E"/>
                </a:solidFill>
              </a:defRPr>
            </a:pPr>
            <a:r>
              <a:t>Structure des Honoraires</a:t>
            </a:r>
          </a:p>
          <a:p>
            <a:pPr lvl="1">
              <a:defRPr sz="1400"/>
            </a:pPr>
            <a:r>
              <a:t>• [ ] Budget détaillé</a:t>
            </a:r>
          </a:p>
          <a:p>
            <a:pPr lvl="1">
              <a:defRPr sz="1400"/>
            </a:pPr>
            <a:r>
              <a:t>• [ ] Ventilation par phase</a:t>
            </a:r>
          </a:p>
          <a:p>
            <a:pPr lvl="1">
              <a:defRPr sz="1400"/>
            </a:pPr>
            <a:r>
              <a:t>• [ ] Options et services complémentaires</a:t>
            </a:r>
          </a:p>
          <a:p>
            <a:pPr lvl="1">
              <a:defRPr sz="1400"/>
            </a:pPr>
            <a:r>
              <a:t>• [ ] Conditions de facturation</a:t>
            </a:r>
          </a:p>
          <a:p>
            <a:pPr>
              <a:defRPr sz="1600" b="1">
                <a:solidFill>
                  <a:srgbClr val="171C8E"/>
                </a:solidFill>
              </a:defRPr>
            </a:pPr>
            <a:r>
              <a:t>Engagements</a:t>
            </a:r>
          </a:p>
          <a:p>
            <a:pPr lvl="1">
              <a:defRPr sz="1400"/>
            </a:pPr>
            <a:r>
              <a:t>• [ ] Niveau de service</a:t>
            </a:r>
          </a:p>
          <a:p>
            <a:pPr lvl="1">
              <a:defRPr sz="1400"/>
            </a:pPr>
            <a:r>
              <a:t>• [ ] Disponibilité équipe</a:t>
            </a:r>
          </a:p>
          <a:p>
            <a:pPr lvl="1">
              <a:defRPr sz="1400"/>
            </a:pPr>
            <a:r>
              <a:t>• [ ] Délais de livraison</a:t>
            </a:r>
          </a:p>
          <a:p>
            <a:pPr lvl="1">
              <a:defRPr sz="1400"/>
            </a:pPr>
            <a:r>
              <a:t>• [ ] Garanties proposées</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Internal Review And Submission Checklist</a:t>
            </a:r>
          </a:p>
        </p:txBody>
      </p:sp>
      <p:sp>
        <p:nvSpPr>
          <p:cNvPr id="3" name="Content Placeholder 2"/>
          <p:cNvSpPr>
            <a:spLocks noGrp="1"/>
          </p:cNvSpPr>
          <p:nvPr>
            <p:ph idx="1"/>
          </p:nvPr>
        </p:nvSpPr>
        <p:spPr/>
        <p:txBody>
          <a:bodyPr/>
          <a:lstStyle/>
          <a:p/>
          <a:p>
            <a:pPr>
              <a:defRPr sz="2000" b="1">
                <a:solidFill>
                  <a:srgbClr val="171C8E"/>
                </a:solidFill>
              </a:defRPr>
            </a:pPr>
            <a:r>
              <a:t>Checklist de Revue Interne et Soumission</a:t>
            </a:r>
          </a:p>
          <a:p>
            <a:pPr>
              <a:defRPr sz="1800" b="1">
                <a:solidFill>
                  <a:srgbClr val="171C8E"/>
                </a:solidFill>
              </a:defRPr>
            </a:pPr>
            <a:r>
              <a:t>Revue Qualité</a:t>
            </a:r>
          </a:p>
          <a:p>
            <a:pPr>
              <a:defRPr sz="1600" b="1">
                <a:solidFill>
                  <a:srgbClr val="171C8E"/>
                </a:solidFill>
              </a:defRPr>
            </a:pPr>
            <a:r>
              <a:t>Revue Technique</a:t>
            </a:r>
          </a:p>
          <a:p>
            <a:pPr lvl="1">
              <a:defRPr sz="1400"/>
            </a:pPr>
            <a:r>
              <a:t>• [ ] Validation méthodologique</a:t>
            </a:r>
          </a:p>
          <a:p>
            <a:pPr lvl="1">
              <a:defRPr sz="1400"/>
            </a:pPr>
            <a:r>
              <a:t>• [ ] Cohérence de l'approche</a:t>
            </a:r>
          </a:p>
          <a:p>
            <a:pPr lvl="1">
              <a:defRPr sz="1400"/>
            </a:pPr>
            <a:r>
              <a:t>• [ ] Pertinence des solutions</a:t>
            </a:r>
          </a:p>
          <a:p>
            <a:pPr lvl="1">
              <a:defRPr sz="1400"/>
            </a:pPr>
            <a:r>
              <a:t>• [ ] Innovation et valeur ajoutée</a:t>
            </a:r>
          </a:p>
          <a:p>
            <a:pPr>
              <a:defRPr sz="1600" b="1">
                <a:solidFill>
                  <a:srgbClr val="171C8E"/>
                </a:solidFill>
              </a:defRPr>
            </a:pPr>
            <a:r>
              <a:t>Revue Éditoriale</a:t>
            </a:r>
          </a:p>
          <a:p>
            <a:pPr lvl="1">
              <a:defRPr sz="1400"/>
            </a:pPr>
            <a:r>
              <a:t>• [ ] Qualité rédactionnelle</a:t>
            </a:r>
          </a:p>
          <a:p>
            <a:pPr lvl="1">
              <a:defRPr sz="1400"/>
            </a:pPr>
            <a:r>
              <a:t>• [ ] Cohérence stylistique</a:t>
            </a:r>
          </a:p>
          <a:p>
            <a:pPr lvl="1">
              <a:defRPr sz="1400"/>
            </a:pPr>
            <a:r>
              <a:t>• [ ] Traduction professionnelle</a:t>
            </a:r>
          </a:p>
          <a:p>
            <a:pPr lvl="1">
              <a:defRPr sz="1400"/>
            </a:pPr>
            <a:r>
              <a:t>• [ ] Relecture finale</a:t>
            </a:r>
          </a:p>
          <a:p>
            <a:pPr>
              <a:defRPr sz="1800" b="1">
                <a:solidFill>
                  <a:srgbClr val="171C8E"/>
                </a:solidFill>
              </a:defRPr>
            </a:pPr>
            <a:r>
              <a:t>Validation Interne</a:t>
            </a:r>
          </a:p>
          <a:p>
            <a:pPr>
              <a:defRPr sz="1600" b="1">
                <a:solidFill>
                  <a:srgbClr val="171C8E"/>
                </a:solidFill>
              </a:defRPr>
            </a:pPr>
            <a:r>
              <a:t>Comité de Direction</a:t>
            </a:r>
          </a:p>
          <a:p>
            <a:pPr lvl="1">
              <a:defRPr sz="1400"/>
            </a:pPr>
            <a:r>
              <a:t>• [ ] Validation stratégique</a:t>
            </a:r>
          </a:p>
          <a:p>
            <a:pPr lvl="1">
              <a:defRPr sz="1400"/>
            </a:pPr>
            <a:r>
              <a:t>• [ ] Approbation des ressources</a:t>
            </a:r>
          </a:p>
          <a:p>
            <a:pPr lvl="1">
              <a:defRPr sz="1400"/>
            </a:pPr>
            <a:r>
              <a:t>• [ ] Confirmation des engagements</a:t>
            </a:r>
          </a:p>
          <a:p>
            <a:pPr lvl="1">
              <a:defRPr sz="1400"/>
            </a:pPr>
            <a:r>
              <a:t>• [ ] Validation des honoraires</a:t>
            </a:r>
          </a:p>
          <a:p>
            <a:pPr>
              <a:defRPr sz="1600" b="1">
                <a:solidFill>
                  <a:srgbClr val="171C8E"/>
                </a:solidFill>
              </a:defRPr>
            </a:pPr>
            <a:r>
              <a:t>Risk Management</a:t>
            </a:r>
          </a:p>
          <a:p>
            <a:pPr lvl="1">
              <a:defRPr sz="1400"/>
            </a:pPr>
            <a:r>
              <a:t>• [ ] Analyse des risques</a:t>
            </a:r>
          </a:p>
          <a:p>
            <a:pPr lvl="1">
              <a:defRPr sz="1400"/>
            </a:pPr>
            <a:r>
              <a:t>• [ ] Validation indépendance</a:t>
            </a:r>
          </a:p>
          <a:p>
            <a:pPr lvl="1">
              <a:defRPr sz="1400"/>
            </a:pPr>
            <a:r>
              <a:t>• [ ] Conformité réglementaire</a:t>
            </a:r>
          </a:p>
          <a:p>
            <a:pPr lvl="1">
              <a:defRPr sz="1400"/>
            </a:pPr>
            <a:r>
              <a:t>• [ ] Approbation engagement</a:t>
            </a:r>
          </a:p>
          <a:p>
            <a:pPr>
              <a:defRPr sz="1800" b="1">
                <a:solidFill>
                  <a:srgbClr val="171C8E"/>
                </a:solidFill>
              </a:defRPr>
            </a:pPr>
            <a:r>
              <a:t>Vérifications Finales</a:t>
            </a:r>
          </a:p>
          <a:p>
            <a:pPr>
              <a:defRPr sz="1600" b="1">
                <a:solidFill>
                  <a:srgbClr val="171C8E"/>
                </a:solidFill>
              </a:defRPr>
            </a:pPr>
            <a:r>
              <a:t>Documentation</a:t>
            </a:r>
          </a:p>
          <a:p>
            <a:pPr lvl="1">
              <a:defRPr sz="1400"/>
            </a:pPr>
            <a:r>
              <a:t>• [ ] Dossier complet</a:t>
            </a:r>
          </a:p>
          <a:p>
            <a:pPr lvl="1">
              <a:defRPr sz="1400"/>
            </a:pPr>
            <a:r>
              <a:t>• [ ] Annexes incluses</a:t>
            </a:r>
          </a:p>
          <a:p>
            <a:pPr lvl="1">
              <a:defRPr sz="1400"/>
            </a:pPr>
            <a:r>
              <a:t>• [ ] Références vérifiées</a:t>
            </a:r>
          </a:p>
          <a:p>
            <a:pPr lvl="1">
              <a:defRPr sz="1400"/>
            </a:pPr>
            <a:r>
              <a:t>• [ ] Documents signés</a:t>
            </a:r>
          </a:p>
          <a:p>
            <a:pPr>
              <a:defRPr sz="1600" b="1">
                <a:solidFill>
                  <a:srgbClr val="171C8E"/>
                </a:solidFill>
              </a:defRPr>
            </a:pPr>
            <a:r>
              <a:t>Conformité</a:t>
            </a:r>
          </a:p>
          <a:p>
            <a:pPr lvl="1">
              <a:defRPr sz="1400"/>
            </a:pPr>
            <a:r>
              <a:t>• [ ] Exigences RFP respectées</a:t>
            </a:r>
          </a:p>
          <a:p>
            <a:pPr lvl="1">
              <a:defRPr sz="1400"/>
            </a:pPr>
            <a:r>
              <a:t>• [ ] Documents administratifs</a:t>
            </a:r>
          </a:p>
          <a:p>
            <a:pPr lvl="1">
              <a:defRPr sz="1400"/>
            </a:pPr>
            <a:r>
              <a:t>• [ ] Attestations requises</a:t>
            </a:r>
          </a:p>
          <a:p>
            <a:pPr lvl="1">
              <a:defRPr sz="1400"/>
            </a:pPr>
            <a:r>
              <a:t>• [ ] Déclarations signées</a:t>
            </a:r>
          </a:p>
          <a:p>
            <a:pPr>
              <a:defRPr sz="1800" b="1">
                <a:solidFill>
                  <a:srgbClr val="171C8E"/>
                </a:solidFill>
              </a:defRPr>
            </a:pPr>
            <a:r>
              <a:t>Processus de Soumission</a:t>
            </a:r>
          </a:p>
          <a:p>
            <a:pPr>
              <a:defRPr sz="1600" b="1">
                <a:solidFill>
                  <a:srgbClr val="171C8E"/>
                </a:solidFill>
              </a:defRPr>
            </a:pPr>
            <a:r>
              <a:t>Préparation</a:t>
            </a:r>
          </a:p>
          <a:p>
            <a:pPr lvl="1">
              <a:defRPr sz="1400"/>
            </a:pPr>
            <a:r>
              <a:t>• [ ] Assemblage du dossier</a:t>
            </a:r>
          </a:p>
          <a:p>
            <a:pPr lvl="1">
              <a:defRPr sz="1400"/>
            </a:pPr>
            <a:r>
              <a:t>• [ ] Copies requises</a:t>
            </a:r>
          </a:p>
          <a:p>
            <a:pPr lvl="1">
              <a:defRPr sz="1400"/>
            </a:pPr>
            <a:r>
              <a:t>• [ ] Version électronique</a:t>
            </a:r>
          </a:p>
          <a:p>
            <a:pPr lvl="1">
              <a:defRPr sz="1400"/>
            </a:pPr>
            <a:r>
              <a:t>• [ ] Sauvegarde sécurisée</a:t>
            </a:r>
          </a:p>
          <a:p>
            <a:pPr>
              <a:defRPr sz="1600" b="1">
                <a:solidFill>
                  <a:srgbClr val="171C8E"/>
                </a:solidFill>
              </a:defRPr>
            </a:pPr>
            <a:r>
              <a:t>Logistique</a:t>
            </a:r>
          </a:p>
          <a:p>
            <a:pPr lvl="1">
              <a:defRPr sz="1400"/>
            </a:pPr>
            <a:r>
              <a:t>• [ ] Mode de livraison</a:t>
            </a:r>
          </a:p>
          <a:p>
            <a:pPr lvl="1">
              <a:defRPr sz="1400"/>
            </a:pPr>
            <a:r>
              <a:t>• [ ] Délais respectés</a:t>
            </a:r>
          </a:p>
          <a:p>
            <a:pPr lvl="1">
              <a:defRPr sz="1400"/>
            </a:pPr>
            <a:r>
              <a:t>• [ ] Tracking prévu</a:t>
            </a:r>
          </a:p>
          <a:p>
            <a:pPr lvl="1">
              <a:defRPr sz="1400"/>
            </a:pPr>
            <a:r>
              <a:t>• [ ] Confirmation réception</a:t>
            </a:r>
          </a:p>
          <a:p>
            <a:pPr>
              <a:defRPr sz="1800" b="1">
                <a:solidFill>
                  <a:srgbClr val="171C8E"/>
                </a:solidFill>
              </a:defRPr>
            </a:pPr>
            <a:r>
              <a:t>Suivi Post-Soumission</a:t>
            </a:r>
          </a:p>
          <a:p>
            <a:pPr>
              <a:defRPr sz="1600" b="1">
                <a:solidFill>
                  <a:srgbClr val="171C8E"/>
                </a:solidFill>
              </a:defRPr>
            </a:pPr>
            <a:r>
              <a:t>Documentation</a:t>
            </a:r>
          </a:p>
          <a:p>
            <a:pPr lvl="1">
              <a:defRPr sz="1400"/>
            </a:pPr>
            <a:r>
              <a:t>• [ ] Archivage complet</a:t>
            </a:r>
          </a:p>
          <a:p>
            <a:pPr lvl="1">
              <a:defRPr sz="1400"/>
            </a:pPr>
            <a:r>
              <a:t>• [ ] Copie de sauvegarde</a:t>
            </a:r>
          </a:p>
          <a:p>
            <a:pPr lvl="1">
              <a:defRPr sz="1400"/>
            </a:pPr>
            <a:r>
              <a:t>• [ ] Accusé de réception</a:t>
            </a:r>
          </a:p>
          <a:p>
            <a:pPr lvl="1">
              <a:defRPr sz="1400"/>
            </a:pPr>
            <a:r>
              <a:t>• [ ] Suivi des questions</a:t>
            </a:r>
          </a:p>
          <a:p>
            <a:pPr>
              <a:defRPr sz="1600" b="1">
                <a:solidFill>
                  <a:srgbClr val="171C8E"/>
                </a:solidFill>
              </a:defRPr>
            </a:pPr>
            <a:r>
              <a:t>Plan d'Action</a:t>
            </a:r>
          </a:p>
          <a:p>
            <a:pPr lvl="1">
              <a:defRPr sz="1400"/>
            </a:pPr>
            <a:r>
              <a:t>• [ ] Réponses aux questions</a:t>
            </a:r>
          </a:p>
          <a:p>
            <a:pPr lvl="1">
              <a:defRPr sz="1400"/>
            </a:pPr>
            <a:r>
              <a:t>• [ ] Présentation orale</a:t>
            </a:r>
          </a:p>
          <a:p>
            <a:pPr lvl="1">
              <a:defRPr sz="1400"/>
            </a:pPr>
            <a:r>
              <a:t>• [ ] Négociation</a:t>
            </a:r>
          </a:p>
          <a:p>
            <a:pPr lvl="1">
              <a:defRPr sz="1400"/>
            </a:pPr>
            <a:r>
              <a:t>• [ ] Transition éventuelle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Firm Profile And Governance</a:t>
            </a:r>
          </a:p>
        </p:txBody>
      </p:sp>
      <p:sp>
        <p:nvSpPr>
          <p:cNvPr id="3" name="Content Placeholder 2"/>
          <p:cNvSpPr>
            <a:spLocks noGrp="1"/>
          </p:cNvSpPr>
          <p:nvPr>
            <p:ph idx="1"/>
          </p:nvPr>
        </p:nvSpPr>
        <p:spPr/>
        <p:txBody>
          <a:bodyPr/>
          <a:lstStyle/>
          <a:p/>
          <a:p>
            <a:pPr>
              <a:defRPr sz="2000" b="1">
                <a:solidFill>
                  <a:srgbClr val="171C8E"/>
                </a:solidFill>
              </a:defRPr>
            </a:pPr>
            <a:r>
              <a:t>Profil et Gouvernance du Cabinet</a:t>
            </a:r>
          </a:p>
          <a:p>
            <a:pPr>
              <a:defRPr sz="1800" b="1">
                <a:solidFill>
                  <a:srgbClr val="171C8E"/>
                </a:solidFill>
              </a:defRPr>
            </a:pPr>
            <a:r>
              <a:t>Notre Structure Globale</a:t>
            </a:r>
          </a:p>
          <a:p>
            <a:pPr>
              <a:defRPr sz="1400"/>
            </a:pPr>
            <a:r>
              <a:t>FORVIS Mazars est une organisation internationale intégrée, spécialisée dans l'audit, la comptabilité, la fiscalité, le conseil et les services aux entreprises. Notre structure unique combine:</a:t>
            </a:r>
          </a:p>
          <a:p>
            <a:pPr lvl="1">
              <a:defRPr sz="1400"/>
            </a:pPr>
            <a:r>
              <a:t>• Une présence dans plus de 100 pays</a:t>
            </a:r>
          </a:p>
          <a:p>
            <a:pPr lvl="1">
              <a:defRPr sz="1400"/>
            </a:pPr>
            <a:r>
              <a:t>• Plus de 47 000 professionnels à travers le monde</a:t>
            </a:r>
          </a:p>
          <a:p>
            <a:pPr lvl="1">
              <a:defRPr sz="1400"/>
            </a:pPr>
            <a:r>
              <a:t>• Un chiffre d'affaires global de plus de 4,7 milliards d'euros</a:t>
            </a:r>
          </a:p>
          <a:p>
            <a:pPr lvl="1">
              <a:defRPr sz="1400"/>
            </a:pPr>
            <a:r>
              <a:t>• Une expertise reconnue dans les secteurs public et privé</a:t>
            </a:r>
          </a:p>
          <a:p>
            <a:pPr>
              <a:defRPr sz="1800" b="1">
                <a:solidFill>
                  <a:srgbClr val="171C8E"/>
                </a:solidFill>
              </a:defRPr>
            </a:pPr>
            <a:r>
              <a:t>Gouvernance et Leadership</a:t>
            </a:r>
          </a:p>
          <a:p>
            <a:pPr>
              <a:defRPr sz="1400"/>
            </a:pPr>
            <a:r>
              <a:t>Notre modèle de gouvernance est fondé sur des principes de transparence et d'excellence:</a:t>
            </a:r>
          </a:p>
          <a:p>
            <a:pPr>
              <a:defRPr sz="1600" b="1">
                <a:solidFill>
                  <a:srgbClr val="171C8E"/>
                </a:solidFill>
              </a:defRPr>
            </a:pPr>
            <a:r>
              <a:t>Structure de Direction</a:t>
            </a:r>
          </a:p>
          <a:p>
            <a:pPr lvl="1">
              <a:defRPr sz="1400"/>
            </a:pPr>
            <a:r>
              <a:t>• Un conseil d'administration international</a:t>
            </a:r>
          </a:p>
          <a:p>
            <a:pPr lvl="1">
              <a:defRPr sz="1400"/>
            </a:pPr>
            <a:r>
              <a:t>• Des comités exécutifs régionaux</a:t>
            </a:r>
          </a:p>
          <a:p>
            <a:pPr lvl="1">
              <a:defRPr sz="1400"/>
            </a:pPr>
            <a:r>
              <a:t>• Une structure matricielle par industrie et service</a:t>
            </a:r>
          </a:p>
          <a:p>
            <a:pPr>
              <a:defRPr sz="1600" b="1">
                <a:solidFill>
                  <a:srgbClr val="171C8E"/>
                </a:solidFill>
              </a:defRPr>
            </a:pPr>
            <a:r>
              <a:t>Principes de Gouvernance</a:t>
            </a:r>
          </a:p>
          <a:p>
            <a:pPr lvl="1">
              <a:defRPr sz="1400"/>
            </a:pPr>
            <a:r>
              <a:t>• Indépendance dans la prise de décision</a:t>
            </a:r>
          </a:p>
          <a:p>
            <a:pPr lvl="1">
              <a:defRPr sz="1400"/>
            </a:pPr>
            <a:r>
              <a:t>• Gestion des risques robuste</a:t>
            </a:r>
          </a:p>
          <a:p>
            <a:pPr lvl="1">
              <a:defRPr sz="1400"/>
            </a:pPr>
            <a:r>
              <a:t>• Contrôle qualité rigoureux</a:t>
            </a:r>
          </a:p>
          <a:p>
            <a:pPr lvl="1">
              <a:defRPr sz="1400"/>
            </a:pPr>
            <a:r>
              <a:t>• Éthique professionnelle stricte</a:t>
            </a:r>
          </a:p>
          <a:p>
            <a:pPr>
              <a:defRPr sz="1800" b="1">
                <a:solidFill>
                  <a:srgbClr val="171C8E"/>
                </a:solidFill>
              </a:defRPr>
            </a:pPr>
            <a:r>
              <a:t>Notre Présence en France</a:t>
            </a:r>
          </a:p>
          <a:p>
            <a:pPr>
              <a:defRPr sz="1400"/>
            </a:pPr>
            <a:r>
              <a:t>En France, FORVIS Mazars maintient une position de leader avec:</a:t>
            </a:r>
            <a:br/>
            <a:r>
              <a:t>- Plus de 3 400 collaborateurs</a:t>
            </a:r>
            <a:br/>
            <a:r>
              <a:t>- 35 bureaux répartis sur le territoire</a:t>
            </a:r>
            <a:br/>
            <a:r>
              <a:t>- Une expertise approfondie dans les secteurs clés de l'économie française</a:t>
            </a:r>
            <a:br/>
            <a:r>
              <a:t>- Des équipes dédiées aux grands comptes et au secteur public</a:t>
            </a:r>
          </a:p>
          <a:p>
            <a:pPr>
              <a:defRPr sz="1800" b="1">
                <a:solidFill>
                  <a:srgbClr val="171C8E"/>
                </a:solidFill>
              </a:defRPr>
            </a:pPr>
            <a:r>
              <a:t>Innovation et Transformation Digitale</a:t>
            </a:r>
          </a:p>
          <a:p>
            <a:pPr>
              <a:defRPr sz="1400"/>
            </a:pPr>
            <a:r>
              <a:t>Notre engagement envers l'innovation se manifeste par:</a:t>
            </a:r>
            <a:br/>
            <a:r>
              <a:t>- Des investissements significatifs dans les technologies émergentes</a:t>
            </a:r>
            <a:br/>
            <a:r>
              <a:t>- Une approche data-driven de nos services</a:t>
            </a:r>
            <a:br/>
            <a:r>
              <a:t>- Des outils propriétaires de pointe</a:t>
            </a:r>
            <a:br/>
            <a:r>
              <a:t>- Une culture d'innovation continue</a:t>
            </a:r>
          </a:p>
          <a:p>
            <a:pPr>
              <a:defRPr sz="1800" b="1">
                <a:solidFill>
                  <a:srgbClr val="171C8E"/>
                </a:solidFill>
              </a:defRPr>
            </a:pPr>
            <a:r>
              <a:t>Engagement Client</a:t>
            </a:r>
          </a:p>
          <a:p>
            <a:pPr>
              <a:defRPr sz="1400"/>
            </a:pPr>
            <a:r>
              <a:t>Notre approche client se caractérise par:</a:t>
            </a:r>
            <a:br/>
            <a:r>
              <a:t>- Une relation de proximité et de confiance</a:t>
            </a:r>
            <a:br/>
            <a:r>
              <a:t>- Des équipes multidisciplinaires dédiées</a:t>
            </a:r>
            <a:br/>
            <a:r>
              <a:t>- Une compréhension approfondie des enjeux sectoriels</a:t>
            </a:r>
            <a:br/>
            <a:r>
              <a:t>- Un accompagnement sur mesure et personnalisé</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Regulatory Accreditations</a:t>
            </a:r>
          </a:p>
        </p:txBody>
      </p:sp>
      <p:sp>
        <p:nvSpPr>
          <p:cNvPr id="3" name="Content Placeholder 2"/>
          <p:cNvSpPr>
            <a:spLocks noGrp="1"/>
          </p:cNvSpPr>
          <p:nvPr>
            <p:ph idx="1"/>
          </p:nvPr>
        </p:nvSpPr>
        <p:spPr/>
        <p:txBody>
          <a:bodyPr/>
          <a:lstStyle/>
          <a:p/>
          <a:p>
            <a:pPr>
              <a:defRPr sz="2000" b="1">
                <a:solidFill>
                  <a:srgbClr val="171C8E"/>
                </a:solidFill>
              </a:defRPr>
            </a:pPr>
            <a:r>
              <a:t>Accréditations Réglementaires</a:t>
            </a:r>
          </a:p>
          <a:p>
            <a:pPr>
              <a:defRPr sz="1400"/>
            </a:pPr>
            <a:r>
              <a:t>FORVIS Mazars maintient les plus hauts niveaux d'accréditation dans le domaine de l'audit et du conseil:</a:t>
            </a:r>
          </a:p>
          <a:p>
            <a:pPr>
              <a:defRPr sz="1600" b="1">
                <a:solidFill>
                  <a:srgbClr val="171C8E"/>
                </a:solidFill>
              </a:defRPr>
            </a:pPr>
            <a:r>
              <a:t>Certifications Nationales</a:t>
            </a:r>
          </a:p>
          <a:p>
            <a:pPr lvl="1">
              <a:defRPr sz="1400"/>
            </a:pPr>
            <a:r>
              <a:t>• Agrément H3C (Haut Conseil du Commissariat aux Comptes)</a:t>
            </a:r>
          </a:p>
          <a:p>
            <a:pPr lvl="1">
              <a:defRPr sz="1400"/>
            </a:pPr>
            <a:r>
              <a:t>• Inscription à l'Ordre des Experts-Comptables</a:t>
            </a:r>
          </a:p>
          <a:p>
            <a:pPr lvl="1">
              <a:defRPr sz="1400"/>
            </a:pPr>
            <a:r>
              <a:t>• Certification COFRAC pour les missions spécifiques</a:t>
            </a:r>
          </a:p>
          <a:p>
            <a:pPr lvl="1">
              <a:defRPr sz="1400"/>
            </a:pPr>
            <a:r>
              <a:t>• Agrément AMF (Autorité des Marchés Financiers)</a:t>
            </a:r>
          </a:p>
          <a:p>
            <a:pPr>
              <a:defRPr sz="1600" b="1">
                <a:solidFill>
                  <a:srgbClr val="171C8E"/>
                </a:solidFill>
              </a:defRPr>
            </a:pPr>
            <a:r>
              <a:t>Accréditations Internationales</a:t>
            </a:r>
          </a:p>
          <a:p>
            <a:pPr lvl="1">
              <a:defRPr sz="1400"/>
            </a:pPr>
            <a:r>
              <a:t>• Registration auprès du PCAOB (Public Company Accounting Oversight Board)</a:t>
            </a:r>
          </a:p>
          <a:p>
            <a:pPr lvl="1">
              <a:defRPr sz="1400"/>
            </a:pPr>
            <a:r>
              <a:t>• Membre du Forum of Firms de l'IFAC</a:t>
            </a:r>
          </a:p>
          <a:p>
            <a:pPr lvl="1">
              <a:defRPr sz="1400"/>
            </a:pPr>
            <a:r>
              <a:t>• Certifications ISO 9001:2015 pour nos processus qualité</a:t>
            </a:r>
          </a:p>
          <a:p>
            <a:pPr lvl="1">
              <a:defRPr sz="1400"/>
            </a:pPr>
            <a:r>
              <a:t>• Accréditations sectorielles spécifiques (Banking, Insurance, etc.)</a:t>
            </a:r>
          </a:p>
          <a:p>
            <a:pPr>
              <a:defRPr sz="1800" b="1">
                <a:solidFill>
                  <a:srgbClr val="171C8E"/>
                </a:solidFill>
              </a:defRPr>
            </a:pPr>
            <a:r>
              <a:t>Conformité et Contrôle Qualité</a:t>
            </a:r>
          </a:p>
          <a:p>
            <a:pPr>
              <a:defRPr sz="1400"/>
            </a:pPr>
            <a:r>
              <a:t>Notre système de contrôle qualité répond aux standards les plus exigeants:</a:t>
            </a:r>
          </a:p>
          <a:p>
            <a:pPr>
              <a:defRPr sz="1600" b="1">
                <a:solidFill>
                  <a:srgbClr val="171C8E"/>
                </a:solidFill>
              </a:defRPr>
            </a:pPr>
            <a:r>
              <a:t>Processus de Contrôle</a:t>
            </a:r>
          </a:p>
          <a:p>
            <a:pPr lvl="1">
              <a:defRPr sz="1400"/>
            </a:pPr>
            <a:r>
              <a:t>• Revue qualité systématique des missions</a:t>
            </a:r>
          </a:p>
          <a:p>
            <a:pPr lvl="1">
              <a:defRPr sz="1400"/>
            </a:pPr>
            <a:r>
              <a:t>• Programme de formation continue obligatoire</a:t>
            </a:r>
          </a:p>
          <a:p>
            <a:pPr lvl="1">
              <a:defRPr sz="1400"/>
            </a:pPr>
            <a:r>
              <a:t>• Contrôles internes réguliers</a:t>
            </a:r>
          </a:p>
          <a:p>
            <a:pPr lvl="1">
              <a:defRPr sz="1400"/>
            </a:pPr>
            <a:r>
              <a:t>• Audits externes indépendants</a:t>
            </a:r>
          </a:p>
          <a:p>
            <a:pPr>
              <a:defRPr sz="1600" b="1">
                <a:solidFill>
                  <a:srgbClr val="171C8E"/>
                </a:solidFill>
              </a:defRPr>
            </a:pPr>
            <a:r>
              <a:t>Gestion des Risques</a:t>
            </a:r>
          </a:p>
          <a:p>
            <a:pPr lvl="1">
              <a:defRPr sz="1400"/>
            </a:pPr>
            <a:r>
              <a:t>• Comité de gestion des risques dédié</a:t>
            </a:r>
          </a:p>
          <a:p>
            <a:pPr lvl="1">
              <a:defRPr sz="1400"/>
            </a:pPr>
            <a:r>
              <a:t>• Procédures strictes d'acceptation des missions</a:t>
            </a:r>
          </a:p>
          <a:p>
            <a:pPr lvl="1">
              <a:defRPr sz="1400"/>
            </a:pPr>
            <a:r>
              <a:t>• Monitoring continu des engagements</a:t>
            </a:r>
          </a:p>
          <a:p>
            <a:pPr lvl="1">
              <a:defRPr sz="1400"/>
            </a:pPr>
            <a:r>
              <a:t>• Politique d'indépendance rigoureuse</a:t>
            </a:r>
          </a:p>
          <a:p>
            <a:pPr>
              <a:defRPr sz="1800" b="1">
                <a:solidFill>
                  <a:srgbClr val="171C8E"/>
                </a:solidFill>
              </a:defRPr>
            </a:pPr>
            <a:r>
              <a:t>Standards Professionnels</a:t>
            </a:r>
          </a:p>
          <a:p>
            <a:pPr>
              <a:defRPr sz="1400"/>
            </a:pPr>
            <a:r>
              <a:t>Nous adhérons aux normes professionnelles les plus strictes:</a:t>
            </a:r>
          </a:p>
          <a:p>
            <a:pPr>
              <a:defRPr sz="1600" b="1">
                <a:solidFill>
                  <a:srgbClr val="171C8E"/>
                </a:solidFill>
              </a:defRPr>
            </a:pPr>
            <a:r>
              <a:t>Normes Appliquées</a:t>
            </a:r>
          </a:p>
          <a:p>
            <a:pPr lvl="1">
              <a:defRPr sz="1400"/>
            </a:pPr>
            <a:r>
              <a:t>• ISQC 1 (International Standard on Quality Control)</a:t>
            </a:r>
          </a:p>
          <a:p>
            <a:pPr lvl="1">
              <a:defRPr sz="1400"/>
            </a:pPr>
            <a:r>
              <a:t>• ISA (International Standards on Auditing)</a:t>
            </a:r>
          </a:p>
          <a:p>
            <a:pPr lvl="1">
              <a:defRPr sz="1400"/>
            </a:pPr>
            <a:r>
              <a:t>• IFRS (International Financial Reporting Standards)</a:t>
            </a:r>
          </a:p>
          <a:p>
            <a:pPr lvl="1">
              <a:defRPr sz="1400"/>
            </a:pPr>
            <a:r>
              <a:t>• Normes professionnelles françaises</a:t>
            </a:r>
          </a:p>
          <a:p>
            <a:pPr>
              <a:defRPr sz="1600" b="1">
                <a:solidFill>
                  <a:srgbClr val="171C8E"/>
                </a:solidFill>
              </a:defRPr>
            </a:pPr>
            <a:r>
              <a:t>Engagement Éthique</a:t>
            </a:r>
          </a:p>
          <a:p>
            <a:pPr lvl="1">
              <a:defRPr sz="1400"/>
            </a:pPr>
            <a:r>
              <a:t>• Code de conduite professionnel</a:t>
            </a:r>
          </a:p>
          <a:p>
            <a:pPr lvl="1">
              <a:defRPr sz="1400"/>
            </a:pPr>
            <a:r>
              <a:t>• Politique anti-corruption</a:t>
            </a:r>
          </a:p>
          <a:p>
            <a:pPr lvl="1">
              <a:defRPr sz="1400"/>
            </a:pPr>
            <a:r>
              <a:t>• Procédures de lanceur d'alerte</a:t>
            </a:r>
          </a:p>
          <a:p>
            <a:pPr lvl="1">
              <a:defRPr sz="1400"/>
            </a:pPr>
            <a:r>
              <a:t>• Formation éthique obligatoire</a:t>
            </a:r>
          </a:p>
          <a:p>
            <a:pPr>
              <a:defRPr sz="1800" b="1">
                <a:solidFill>
                  <a:srgbClr val="171C8E"/>
                </a:solidFill>
              </a:defRPr>
            </a:pPr>
            <a:r>
              <a:t>Reconnaissance Internationale</a:t>
            </a:r>
          </a:p>
          <a:p>
            <a:pPr>
              <a:defRPr sz="1400"/>
            </a:pPr>
            <a:r>
              <a:t>Notre excellence est reconnue par:</a:t>
            </a:r>
            <a:br/>
            <a:r>
              <a:t>- Classement parmi les leaders mondiaux de l'audit et du conseil</a:t>
            </a:r>
            <a:br/>
            <a:r>
              <a:t>- Notation excellente des organismes de supervision</a:t>
            </a:r>
            <a:br/>
            <a:r>
              <a:t>- Reconnaissance par les principales places financières</a:t>
            </a:r>
            <a:br/>
            <a:r>
              <a:t>- Accréditations auprès des régulateurs majeurs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Esg And Quality Commitments</a:t>
            </a:r>
          </a:p>
        </p:txBody>
      </p:sp>
      <p:sp>
        <p:nvSpPr>
          <p:cNvPr id="3" name="Content Placeholder 2"/>
          <p:cNvSpPr>
            <a:spLocks noGrp="1"/>
          </p:cNvSpPr>
          <p:nvPr>
            <p:ph idx="1"/>
          </p:nvPr>
        </p:nvSpPr>
        <p:spPr/>
        <p:txBody>
          <a:bodyPr/>
          <a:lstStyle/>
          <a:p/>
          <a:p>
            <a:pPr>
              <a:defRPr sz="2000" b="1">
                <a:solidFill>
                  <a:srgbClr val="171C8E"/>
                </a:solidFill>
              </a:defRPr>
            </a:pPr>
            <a:r>
              <a:t>Engagements ESG et Qualité</a:t>
            </a:r>
          </a:p>
          <a:p>
            <a:pPr>
              <a:defRPr sz="1800" b="1">
                <a:solidFill>
                  <a:srgbClr val="171C8E"/>
                </a:solidFill>
              </a:defRPr>
            </a:pPr>
            <a:r>
              <a:t>Engagement ESG</a:t>
            </a:r>
          </a:p>
          <a:p>
            <a:pPr>
              <a:defRPr sz="1400"/>
            </a:pPr>
            <a:r>
              <a:t>Notre engagement en matière d'ESG (Environnement, Social, Gouvernance) est au cœur de notre stratégie:</a:t>
            </a:r>
          </a:p>
          <a:p>
            <a:pPr>
              <a:defRPr sz="1600" b="1">
                <a:solidFill>
                  <a:srgbClr val="171C8E"/>
                </a:solidFill>
              </a:defRPr>
            </a:pPr>
            <a:r>
              <a:t>Environnement</a:t>
            </a:r>
          </a:p>
          <a:p>
            <a:pPr lvl="1">
              <a:defRPr sz="1400"/>
            </a:pPr>
            <a:r>
              <a:t>• Objectif de neutralité carbone d'ici 2030</a:t>
            </a:r>
          </a:p>
          <a:p>
            <a:pPr lvl="1">
              <a:defRPr sz="1400"/>
            </a:pPr>
            <a:r>
              <a:t>• Programme de réduction des émissions de CO2</a:t>
            </a:r>
          </a:p>
          <a:p>
            <a:pPr lvl="1">
              <a:defRPr sz="1400"/>
            </a:pPr>
            <a:r>
              <a:t>• Politique zéro papier et gestion responsable des déchets</a:t>
            </a:r>
          </a:p>
          <a:p>
            <a:pPr lvl="1">
              <a:defRPr sz="1400"/>
            </a:pPr>
            <a:r>
              <a:t>• Promotion des solutions digitales écologiques</a:t>
            </a:r>
          </a:p>
          <a:p>
            <a:pPr>
              <a:defRPr sz="1600" b="1">
                <a:solidFill>
                  <a:srgbClr val="171C8E"/>
                </a:solidFill>
              </a:defRPr>
            </a:pPr>
            <a:r>
              <a:t>Social</a:t>
            </a:r>
          </a:p>
          <a:p>
            <a:pPr lvl="1">
              <a:defRPr sz="1400"/>
            </a:pPr>
            <a:r>
              <a:t>• Politique de diversité et d'inclusion active</a:t>
            </a:r>
          </a:p>
          <a:p>
            <a:pPr lvl="1">
              <a:defRPr sz="1400"/>
            </a:pPr>
            <a:r>
              <a:t>• Programme de bien-être au travail</a:t>
            </a:r>
          </a:p>
          <a:p>
            <a:pPr lvl="1">
              <a:defRPr sz="1400"/>
            </a:pPr>
            <a:r>
              <a:t>• Formation continue et développement des talents</a:t>
            </a:r>
          </a:p>
          <a:p>
            <a:pPr lvl="1">
              <a:defRPr sz="1400"/>
            </a:pPr>
            <a:r>
              <a:t>• Engagement communautaire fort</a:t>
            </a:r>
          </a:p>
          <a:p>
            <a:pPr>
              <a:defRPr sz="1600" b="1">
                <a:solidFill>
                  <a:srgbClr val="171C8E"/>
                </a:solidFill>
              </a:defRPr>
            </a:pPr>
            <a:r>
              <a:t>Gouvernance</a:t>
            </a:r>
          </a:p>
          <a:p>
            <a:pPr lvl="1">
              <a:defRPr sz="1400"/>
            </a:pPr>
            <a:r>
              <a:t>• Structure de gouvernance transparente</a:t>
            </a:r>
          </a:p>
          <a:p>
            <a:pPr lvl="1">
              <a:defRPr sz="1400"/>
            </a:pPr>
            <a:r>
              <a:t>• Politique d'éthique et de compliance robuste</a:t>
            </a:r>
          </a:p>
          <a:p>
            <a:pPr lvl="1">
              <a:defRPr sz="1400"/>
            </a:pPr>
            <a:r>
              <a:t>• Gestion des risques intégrée</a:t>
            </a:r>
          </a:p>
          <a:p>
            <a:pPr lvl="1">
              <a:defRPr sz="1400"/>
            </a:pPr>
            <a:r>
              <a:t>• Reporting extra-financier détaillé</a:t>
            </a:r>
          </a:p>
          <a:p>
            <a:pPr>
              <a:defRPr sz="1800" b="1">
                <a:solidFill>
                  <a:srgbClr val="171C8E"/>
                </a:solidFill>
              </a:defRPr>
            </a:pPr>
            <a:r>
              <a:t>Engagement Qualité</a:t>
            </a:r>
          </a:p>
          <a:p>
            <a:pPr>
              <a:defRPr sz="1400"/>
            </a:pPr>
            <a:r>
              <a:t>Notre approche qualité s'articule autour de plusieurs axes:</a:t>
            </a:r>
          </a:p>
          <a:p>
            <a:pPr>
              <a:defRPr sz="1600" b="1">
                <a:solidFill>
                  <a:srgbClr val="171C8E"/>
                </a:solidFill>
              </a:defRPr>
            </a:pPr>
            <a:r>
              <a:t>Méthodologie</a:t>
            </a:r>
          </a:p>
          <a:p>
            <a:pPr lvl="1">
              <a:defRPr sz="1400"/>
            </a:pPr>
            <a:r>
              <a:t>• Processus standardisés et documentés</a:t>
            </a:r>
          </a:p>
          <a:p>
            <a:pPr lvl="1">
              <a:defRPr sz="1400"/>
            </a:pPr>
            <a:r>
              <a:t>• Outils technologiques de pointe</a:t>
            </a:r>
          </a:p>
          <a:p>
            <a:pPr lvl="1">
              <a:defRPr sz="1400"/>
            </a:pPr>
            <a:r>
              <a:t>• Revue systématique des livrables</a:t>
            </a:r>
          </a:p>
          <a:p>
            <a:pPr lvl="1">
              <a:defRPr sz="1400"/>
            </a:pPr>
            <a:r>
              <a:t>• Amélioration continue des pratiques</a:t>
            </a:r>
          </a:p>
          <a:p>
            <a:pPr>
              <a:defRPr sz="1600" b="1">
                <a:solidFill>
                  <a:srgbClr val="171C8E"/>
                </a:solidFill>
              </a:defRPr>
            </a:pPr>
            <a:r>
              <a:t>Formation et Développement</a:t>
            </a:r>
          </a:p>
          <a:p>
            <a:pPr lvl="1">
              <a:defRPr sz="1400"/>
            </a:pPr>
            <a:r>
              <a:t>• Programme de formation structuré</a:t>
            </a:r>
          </a:p>
          <a:p>
            <a:pPr lvl="1">
              <a:defRPr sz="1400"/>
            </a:pPr>
            <a:r>
              <a:t>• Certification des équipes</a:t>
            </a:r>
          </a:p>
          <a:p>
            <a:pPr lvl="1">
              <a:defRPr sz="1400"/>
            </a:pPr>
            <a:r>
              <a:t>• Partage des meilleures pratiques</a:t>
            </a:r>
          </a:p>
          <a:p>
            <a:pPr lvl="1">
              <a:defRPr sz="1400"/>
            </a:pPr>
            <a:r>
              <a:t>• Veille technologique et réglementaire</a:t>
            </a:r>
          </a:p>
          <a:p>
            <a:pPr>
              <a:defRPr sz="1800" b="1">
                <a:solidFill>
                  <a:srgbClr val="171C8E"/>
                </a:solidFill>
              </a:defRPr>
            </a:pPr>
            <a:r>
              <a:t>Innovation et Excellence</a:t>
            </a:r>
          </a:p>
          <a:p>
            <a:pPr>
              <a:defRPr sz="1400"/>
            </a:pPr>
            <a:r>
              <a:t>Notre engagement pour l'innovation se traduit par:</a:t>
            </a:r>
          </a:p>
          <a:p>
            <a:pPr>
              <a:defRPr sz="1600" b="1">
                <a:solidFill>
                  <a:srgbClr val="171C8E"/>
                </a:solidFill>
              </a:defRPr>
            </a:pPr>
            <a:r>
              <a:t>Transformation Digitale</a:t>
            </a:r>
          </a:p>
          <a:p>
            <a:pPr lvl="1">
              <a:defRPr sz="1400"/>
            </a:pPr>
            <a:r>
              <a:t>• Investissement dans les technologies émergentes</a:t>
            </a:r>
          </a:p>
          <a:p>
            <a:pPr lvl="1">
              <a:defRPr sz="1400"/>
            </a:pPr>
            <a:r>
              <a:t>• Automatisation des processus</a:t>
            </a:r>
          </a:p>
          <a:p>
            <a:pPr lvl="1">
              <a:defRPr sz="1400"/>
            </a:pPr>
            <a:r>
              <a:t>• Intelligence artificielle et analytics</a:t>
            </a:r>
          </a:p>
          <a:p>
            <a:pPr lvl="1">
              <a:defRPr sz="1400"/>
            </a:pPr>
            <a:r>
              <a:t>• Solutions cloud sécurisées</a:t>
            </a:r>
          </a:p>
          <a:p>
            <a:pPr>
              <a:defRPr sz="1600" b="1">
                <a:solidFill>
                  <a:srgbClr val="171C8E"/>
                </a:solidFill>
              </a:defRPr>
            </a:pPr>
            <a:r>
              <a:t>Excellence Opérationnelle</a:t>
            </a:r>
          </a:p>
          <a:p>
            <a:pPr lvl="1">
              <a:defRPr sz="1400"/>
            </a:pPr>
            <a:r>
              <a:t>• Méthodologies agiles</a:t>
            </a:r>
          </a:p>
          <a:p>
            <a:pPr lvl="1">
              <a:defRPr sz="1400"/>
            </a:pPr>
            <a:r>
              <a:t>• Centres d'excellence spécialisés</a:t>
            </a:r>
          </a:p>
          <a:p>
            <a:pPr lvl="1">
              <a:defRPr sz="1400"/>
            </a:pPr>
            <a:r>
              <a:t>• Équipes multidisciplinaires</a:t>
            </a:r>
          </a:p>
          <a:p>
            <a:pPr lvl="1">
              <a:defRPr sz="1400"/>
            </a:pPr>
            <a:r>
              <a:t>• Benchmarking continu</a:t>
            </a:r>
          </a:p>
          <a:p>
            <a:pPr>
              <a:defRPr sz="1800" b="1">
                <a:solidFill>
                  <a:srgbClr val="171C8E"/>
                </a:solidFill>
              </a:defRPr>
            </a:pPr>
            <a:r>
              <a:t>Impact Sociétal</a:t>
            </a:r>
          </a:p>
          <a:p>
            <a:pPr>
              <a:defRPr sz="1400"/>
            </a:pPr>
            <a:r>
              <a:t>Notre contribution à la société se manifeste par:</a:t>
            </a:r>
          </a:p>
          <a:p>
            <a:pPr>
              <a:defRPr sz="1600" b="1">
                <a:solidFill>
                  <a:srgbClr val="171C8E"/>
                </a:solidFill>
              </a:defRPr>
            </a:pPr>
            <a:r>
              <a:t>Initiatives Communautaires</a:t>
            </a:r>
          </a:p>
          <a:p>
            <a:pPr lvl="1">
              <a:defRPr sz="1400"/>
            </a:pPr>
            <a:r>
              <a:t>• Programmes de mécénat de compétences</a:t>
            </a:r>
          </a:p>
          <a:p>
            <a:pPr lvl="1">
              <a:defRPr sz="1400"/>
            </a:pPr>
            <a:r>
              <a:t>• Soutien aux associations locales</a:t>
            </a:r>
          </a:p>
          <a:p>
            <a:pPr lvl="1">
              <a:defRPr sz="1400"/>
            </a:pPr>
            <a:r>
              <a:t>• Actions en faveur de l'éducation</a:t>
            </a:r>
          </a:p>
          <a:p>
            <a:pPr lvl="1">
              <a:defRPr sz="1400"/>
            </a:pPr>
            <a:r>
              <a:t>• Promotion de l'entrepreneuriat social</a:t>
            </a:r>
          </a:p>
          <a:p>
            <a:pPr>
              <a:defRPr sz="1600" b="1">
                <a:solidFill>
                  <a:srgbClr val="171C8E"/>
                </a:solidFill>
              </a:defRPr>
            </a:pPr>
            <a:r>
              <a:t>Développement Durable</a:t>
            </a:r>
          </a:p>
          <a:p>
            <a:pPr lvl="1">
              <a:defRPr sz="1400"/>
            </a:pPr>
            <a:r>
              <a:t>• Accompagnement des clients dans leur transition ESG</a:t>
            </a:r>
          </a:p>
          <a:p>
            <a:pPr lvl="1">
              <a:defRPr sz="1400"/>
            </a:pPr>
            <a:r>
              <a:t>• Innovation pour des solutions durables</a:t>
            </a:r>
          </a:p>
          <a:p>
            <a:pPr lvl="1">
              <a:defRPr sz="1400"/>
            </a:pPr>
            <a:r>
              <a:t>• Participation aux initiatives sectorielles</a:t>
            </a:r>
          </a:p>
          <a:p>
            <a:pPr lvl="1">
              <a:defRPr sz="1400"/>
            </a:pPr>
            <a:r>
              <a:t>• Reporting transparent sur nos impacts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4000" b="1">
                <a:solidFill>
                  <a:srgbClr val="171C8E"/>
                </a:solidFill>
              </a:defRPr>
            </a:pPr>
            <a:r>
              <a:t>Notre Analyse du Contexte</a:t>
            </a:r>
          </a:p>
        </p:txBody>
      </p:sp>
      <p:sp>
        <p:nvSpPr>
          <p:cNvPr id="3" name="Text Placeholder 2"/>
          <p:cNvSpPr>
            <a:spLocks noGrp="1"/>
          </p:cNvSpPr>
          <p:nvPr>
            <p:ph type="body" idx="1"/>
          </p:nvPr>
        </p:nvSpPr>
        <p:spPr/>
        <p:txBody>
          <a:bodyPr/>
          <a:lstStyle/>
          <a:p>
            <a:pPr>
              <a:defRPr sz="1800" i="1">
                <a:solidFill>
                  <a:srgbClr val="808080"/>
                </a:solidFill>
              </a:defRPr>
            </a:pPr>
            <a:r>
              <a:t>Notre analyse approfondie du contexte d'affaires, de l'organisation et des enjeux d'Orange.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pPr>
              <a:defRPr sz="3200" b="1">
                <a:solidFill>
                  <a:srgbClr val="171C8E"/>
                </a:solidFill>
              </a:defRPr>
            </a:pPr>
            <a:r>
              <a:t>Business Context And Strategic Plan</a:t>
            </a:r>
          </a:p>
        </p:txBody>
      </p:sp>
      <p:sp>
        <p:nvSpPr>
          <p:cNvPr id="3" name="Content Placeholder 2"/>
          <p:cNvSpPr>
            <a:spLocks noGrp="1"/>
          </p:cNvSpPr>
          <p:nvPr>
            <p:ph idx="1"/>
          </p:nvPr>
        </p:nvSpPr>
        <p:spPr/>
        <p:txBody>
          <a:bodyPr/>
          <a:lstStyle/>
          <a:p/>
          <a:p>
            <a:pPr>
              <a:defRPr sz="2000" b="1">
                <a:solidFill>
                  <a:srgbClr val="171C8E"/>
                </a:solidFill>
              </a:defRPr>
            </a:pPr>
            <a:r>
              <a:t>Analyse du Contexte et des Orientations Stratégiques</a:t>
            </a:r>
          </a:p>
          <a:p>
            <a:pPr>
              <a:defRPr sz="1800" b="1">
                <a:solidFill>
                  <a:srgbClr val="171C8E"/>
                </a:solidFill>
              </a:defRPr>
            </a:pPr>
            <a:r>
              <a:t>Contexte Sectoriel</a:t>
            </a:r>
          </a:p>
          <a:p>
            <a:pPr>
              <a:defRPr sz="1600" b="1">
                <a:solidFill>
                  <a:srgbClr val="171C8E"/>
                </a:solidFill>
              </a:defRPr>
            </a:pPr>
            <a:r>
              <a:t>Position sur le Marché</a:t>
            </a:r>
          </a:p>
          <a:p>
            <a:pPr lvl="1">
              <a:defRPr sz="1400"/>
            </a:pPr>
            <a:r>
              <a:t>• Leader dans le secteur des télécommunications</a:t>
            </a:r>
          </a:p>
          <a:p>
            <a:pPr lvl="1">
              <a:defRPr sz="1400"/>
            </a:pPr>
            <a:r>
              <a:t>• Présence internationale significative</a:t>
            </a:r>
          </a:p>
          <a:p>
            <a:pPr lvl="1">
              <a:defRPr sz="1400"/>
            </a:pPr>
            <a:r>
              <a:t>• Innovation technologique continue</a:t>
            </a:r>
          </a:p>
          <a:p>
            <a:pPr lvl="1">
              <a:defRPr sz="1400"/>
            </a:pPr>
            <a:r>
              <a:t>• Diversification des services et solutions</a:t>
            </a:r>
          </a:p>
          <a:p>
            <a:pPr>
              <a:defRPr sz="1600" b="1">
                <a:solidFill>
                  <a:srgbClr val="171C8E"/>
                </a:solidFill>
              </a:defRPr>
            </a:pPr>
            <a:r>
              <a:t>Tendances du Marché</a:t>
            </a:r>
          </a:p>
          <a:p>
            <a:pPr lvl="1">
              <a:defRPr sz="1400"/>
            </a:pPr>
            <a:r>
              <a:t>• Évolution rapide des technologies de communication</a:t>
            </a:r>
          </a:p>
          <a:p>
            <a:pPr lvl="1">
              <a:defRPr sz="1400"/>
            </a:pPr>
            <a:r>
              <a:t>• Demande croissante en solutions numériques</a:t>
            </a:r>
          </a:p>
          <a:p>
            <a:pPr lvl="1">
              <a:defRPr sz="1400"/>
            </a:pPr>
            <a:r>
              <a:t>• Convergence des services télécoms et médias</a:t>
            </a:r>
          </a:p>
          <a:p>
            <a:pPr lvl="1">
              <a:defRPr sz="1400"/>
            </a:pPr>
            <a:r>
              <a:t>• Enjeux de cybersécurité et de protection des données</a:t>
            </a:r>
          </a:p>
          <a:p>
            <a:pPr>
              <a:defRPr sz="1800" b="1">
                <a:solidFill>
                  <a:srgbClr val="171C8E"/>
                </a:solidFill>
              </a:defRPr>
            </a:pPr>
            <a:r>
              <a:t>Plan Stratégique</a:t>
            </a:r>
          </a:p>
          <a:p>
            <a:pPr>
              <a:defRPr sz="1600" b="1">
                <a:solidFill>
                  <a:srgbClr val="171C8E"/>
                </a:solidFill>
              </a:defRPr>
            </a:pPr>
            <a:r>
              <a:t>Objectifs Stratégiques</a:t>
            </a:r>
          </a:p>
          <a:p>
            <a:pPr lvl="1">
              <a:defRPr sz="1400"/>
            </a:pPr>
            <a:r>
              <a:t>• Renforcement de la position de leader sur le marché</a:t>
            </a:r>
          </a:p>
          <a:p>
            <a:pPr lvl="1">
              <a:defRPr sz="1400"/>
            </a:pPr>
            <a:r>
              <a:t>• Développement des services numériques innovants</a:t>
            </a:r>
          </a:p>
          <a:p>
            <a:pPr lvl="1">
              <a:defRPr sz="1400"/>
            </a:pPr>
            <a:r>
              <a:t>• Optimisation de l'infrastructure réseau</a:t>
            </a:r>
          </a:p>
          <a:p>
            <a:pPr lvl="1">
              <a:defRPr sz="1400"/>
            </a:pPr>
            <a:r>
              <a:t>• Amélioration continue de l'expérience client</a:t>
            </a:r>
          </a:p>
          <a:p>
            <a:pPr>
              <a:defRPr sz="1600" b="1">
                <a:solidFill>
                  <a:srgbClr val="171C8E"/>
                </a:solidFill>
              </a:defRPr>
            </a:pPr>
            <a:r>
              <a:t>Initiatives Clés</a:t>
            </a:r>
          </a:p>
          <a:p>
            <a:pPr lvl="1">
              <a:defRPr sz="1400"/>
            </a:pPr>
            <a:r>
              <a:t>• Programme de transformation digitale</a:t>
            </a:r>
          </a:p>
          <a:p>
            <a:pPr lvl="1">
              <a:defRPr sz="1400"/>
            </a:pPr>
            <a:r>
              <a:t>• Déploiement des réseaux nouvelle génération</a:t>
            </a:r>
          </a:p>
          <a:p>
            <a:pPr lvl="1">
              <a:defRPr sz="1400"/>
            </a:pPr>
            <a:r>
              <a:t>• Développement de solutions B2B personnalisées</a:t>
            </a:r>
          </a:p>
          <a:p>
            <a:pPr lvl="1">
              <a:defRPr sz="1400"/>
            </a:pPr>
            <a:r>
              <a:t>• Innovation dans les services convergents</a:t>
            </a:r>
          </a:p>
          <a:p>
            <a:pPr>
              <a:defRPr sz="1800" b="1">
                <a:solidFill>
                  <a:srgbClr val="171C8E"/>
                </a:solidFill>
              </a:defRPr>
            </a:pPr>
            <a:r>
              <a:t>Analyse de l'Environnement</a:t>
            </a:r>
          </a:p>
          <a:p>
            <a:pPr>
              <a:defRPr sz="1600" b="1">
                <a:solidFill>
                  <a:srgbClr val="171C8E"/>
                </a:solidFill>
              </a:defRPr>
            </a:pPr>
            <a:r>
              <a:t>Opportunités</a:t>
            </a:r>
          </a:p>
          <a:p>
            <a:pPr lvl="1">
              <a:defRPr sz="1400"/>
            </a:pPr>
            <a:r>
              <a:t>• Croissance du marché des services numériques</a:t>
            </a:r>
          </a:p>
          <a:p>
            <a:pPr lvl="1">
              <a:defRPr sz="1400"/>
            </a:pPr>
            <a:r>
              <a:t>• Nouveaux segments de marché émergents</a:t>
            </a:r>
          </a:p>
          <a:p>
            <a:pPr lvl="1">
              <a:defRPr sz="1400"/>
            </a:pPr>
            <a:r>
              <a:t>• Partenariats stratégiques potentiels</a:t>
            </a:r>
          </a:p>
          <a:p>
            <a:pPr lvl="1">
              <a:defRPr sz="1400"/>
            </a:pPr>
            <a:r>
              <a:t>• Technologies émergentes</a:t>
            </a:r>
          </a:p>
          <a:p>
            <a:pPr>
              <a:defRPr sz="1600" b="1">
                <a:solidFill>
                  <a:srgbClr val="171C8E"/>
                </a:solidFill>
              </a:defRPr>
            </a:pPr>
            <a:r>
              <a:t>Défis</a:t>
            </a:r>
          </a:p>
          <a:p>
            <a:pPr lvl="1">
              <a:defRPr sz="1400"/>
            </a:pPr>
            <a:r>
              <a:t>• Intensification de la concurrence</a:t>
            </a:r>
          </a:p>
          <a:p>
            <a:pPr lvl="1">
              <a:defRPr sz="1400"/>
            </a:pPr>
            <a:r>
              <a:t>• Évolution rapide des technologies</a:t>
            </a:r>
          </a:p>
          <a:p>
            <a:pPr lvl="1">
              <a:defRPr sz="1400"/>
            </a:pPr>
            <a:r>
              <a:t>• Contraintes réglementaires</a:t>
            </a:r>
          </a:p>
          <a:p>
            <a:pPr lvl="1">
              <a:defRPr sz="1400"/>
            </a:pPr>
            <a:r>
              <a:t>• Investissements infrastructurels importants</a:t>
            </a:r>
          </a:p>
          <a:p>
            <a:pPr>
              <a:defRPr sz="1800" b="1">
                <a:solidFill>
                  <a:srgbClr val="171C8E"/>
                </a:solidFill>
              </a:defRPr>
            </a:pPr>
            <a:r>
              <a:t>Impact sur l'Audit</a:t>
            </a:r>
          </a:p>
          <a:p>
            <a:pPr>
              <a:defRPr sz="1600" b="1">
                <a:solidFill>
                  <a:srgbClr val="171C8E"/>
                </a:solidFill>
              </a:defRPr>
            </a:pPr>
            <a:r>
              <a:t>Considérations Spécifiques</a:t>
            </a:r>
          </a:p>
          <a:p>
            <a:pPr lvl="1">
              <a:defRPr sz="1400"/>
            </a:pPr>
            <a:r>
              <a:t>• Évaluation des investissements technologiques</a:t>
            </a:r>
          </a:p>
          <a:p>
            <a:pPr lvl="1">
              <a:defRPr sz="1400"/>
            </a:pPr>
            <a:r>
              <a:t>• Analyse des risques liés aux nouveaux services</a:t>
            </a:r>
          </a:p>
          <a:p>
            <a:pPr lvl="1">
              <a:defRPr sz="1400"/>
            </a:pPr>
            <a:r>
              <a:t>• Conformité réglementaire</a:t>
            </a:r>
          </a:p>
          <a:p>
            <a:pPr lvl="1">
              <a:defRPr sz="1400"/>
            </a:pPr>
            <a:r>
              <a:t>• Valorisation des actifs stratégiques</a:t>
            </a:r>
          </a:p>
          <a:p>
            <a:pPr>
              <a:defRPr sz="1600" b="1">
                <a:solidFill>
                  <a:srgbClr val="171C8E"/>
                </a:solidFill>
              </a:defRPr>
            </a:pPr>
            <a:r>
              <a:t>Approche d'Audit Adaptée</a:t>
            </a:r>
          </a:p>
          <a:p>
            <a:pPr lvl="1">
              <a:defRPr sz="1400"/>
            </a:pPr>
            <a:r>
              <a:t>• Méthodologie spécifique au secteur</a:t>
            </a:r>
          </a:p>
          <a:p>
            <a:pPr lvl="1">
              <a:defRPr sz="1400"/>
            </a:pPr>
            <a:r>
              <a:t>• Expertise technique approfondie</a:t>
            </a:r>
          </a:p>
          <a:p>
            <a:pPr lvl="1">
              <a:defRPr sz="1400"/>
            </a:pPr>
            <a:r>
              <a:t>• Équipe pluridisciplinaire</a:t>
            </a:r>
          </a:p>
          <a:p>
            <a:pPr lvl="1">
              <a:defRPr sz="1400"/>
            </a:pPr>
            <a:r>
              <a:t>• Outils d'audit innovants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